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72"/>
  </p:notesMasterIdLst>
  <p:sldIdLst>
    <p:sldId id="256" r:id="rId2"/>
    <p:sldId id="258" r:id="rId3"/>
    <p:sldId id="261" r:id="rId4"/>
    <p:sldId id="262" r:id="rId5"/>
    <p:sldId id="263" r:id="rId6"/>
    <p:sldId id="285" r:id="rId7"/>
    <p:sldId id="279" r:id="rId8"/>
    <p:sldId id="280" r:id="rId9"/>
    <p:sldId id="281" r:id="rId10"/>
    <p:sldId id="282" r:id="rId11"/>
    <p:sldId id="283" r:id="rId12"/>
    <p:sldId id="284" r:id="rId13"/>
    <p:sldId id="264" r:id="rId14"/>
    <p:sldId id="265" r:id="rId15"/>
    <p:sldId id="269" r:id="rId16"/>
    <p:sldId id="266" r:id="rId17"/>
    <p:sldId id="267" r:id="rId18"/>
    <p:sldId id="268" r:id="rId19"/>
    <p:sldId id="270" r:id="rId20"/>
    <p:sldId id="272" r:id="rId21"/>
    <p:sldId id="273" r:id="rId22"/>
    <p:sldId id="274" r:id="rId23"/>
    <p:sldId id="275" r:id="rId24"/>
    <p:sldId id="292" r:id="rId25"/>
    <p:sldId id="276" r:id="rId26"/>
    <p:sldId id="293" r:id="rId27"/>
    <p:sldId id="277" r:id="rId28"/>
    <p:sldId id="298" r:id="rId29"/>
    <p:sldId id="294" r:id="rId30"/>
    <p:sldId id="296" r:id="rId31"/>
    <p:sldId id="295" r:id="rId32"/>
    <p:sldId id="299" r:id="rId33"/>
    <p:sldId id="300" r:id="rId34"/>
    <p:sldId id="305" r:id="rId35"/>
    <p:sldId id="306" r:id="rId36"/>
    <p:sldId id="307" r:id="rId37"/>
    <p:sldId id="310" r:id="rId38"/>
    <p:sldId id="311" r:id="rId39"/>
    <p:sldId id="312" r:id="rId40"/>
    <p:sldId id="317" r:id="rId41"/>
    <p:sldId id="315" r:id="rId42"/>
    <p:sldId id="313" r:id="rId43"/>
    <p:sldId id="314" r:id="rId44"/>
    <p:sldId id="318" r:id="rId45"/>
    <p:sldId id="319" r:id="rId46"/>
    <p:sldId id="320" r:id="rId47"/>
    <p:sldId id="321" r:id="rId48"/>
    <p:sldId id="322" r:id="rId49"/>
    <p:sldId id="278" r:id="rId50"/>
    <p:sldId id="323" r:id="rId51"/>
    <p:sldId id="324" r:id="rId52"/>
    <p:sldId id="325" r:id="rId53"/>
    <p:sldId id="326" r:id="rId54"/>
    <p:sldId id="328" r:id="rId55"/>
    <p:sldId id="329" r:id="rId56"/>
    <p:sldId id="327" r:id="rId57"/>
    <p:sldId id="330" r:id="rId58"/>
    <p:sldId id="331" r:id="rId59"/>
    <p:sldId id="332" r:id="rId60"/>
    <p:sldId id="334" r:id="rId61"/>
    <p:sldId id="333" r:id="rId62"/>
    <p:sldId id="335" r:id="rId63"/>
    <p:sldId id="336" r:id="rId64"/>
    <p:sldId id="338" r:id="rId65"/>
    <p:sldId id="339" r:id="rId66"/>
    <p:sldId id="340" r:id="rId67"/>
    <p:sldId id="341" r:id="rId68"/>
    <p:sldId id="342" r:id="rId69"/>
    <p:sldId id="346" r:id="rId70"/>
    <p:sldId id="343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33D73-5C94-460B-932B-F6C17C186352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8C7C-1ABE-4FF5-934C-C57B25CE0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65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8C7C-1ABE-4FF5-934C-C57B25CE0A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64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830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19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0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435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04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9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9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0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8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6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80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0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597B0B-846B-4BE9-B9C7-2D99A114B619}" type="datetimeFigureOut">
              <a:rPr lang="en-US" smtClean="0"/>
              <a:t>9/19/2014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BA7664-5AB5-4023-95B6-85ABA62CC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 dirty="0"/>
              <a:t>MODUL</a:t>
            </a:r>
            <a:r>
              <a:rPr lang="en-US" b="1" dirty="0"/>
              <a:t/>
            </a:r>
            <a:br>
              <a:rPr lang="en-US" b="1" dirty="0"/>
            </a:br>
            <a:r>
              <a:rPr lang="id-ID" b="1" dirty="0" smtClean="0">
                <a:solidFill>
                  <a:srgbClr val="92D050"/>
                </a:solidFill>
              </a:rPr>
              <a:t>P</a:t>
            </a:r>
            <a:r>
              <a:rPr lang="en-US" b="1" dirty="0" err="1" smtClean="0">
                <a:solidFill>
                  <a:srgbClr val="92D050"/>
                </a:solidFill>
              </a:rPr>
              <a:t>emeriksaan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id-ID" b="1" dirty="0" smtClean="0">
                <a:solidFill>
                  <a:srgbClr val="92D050"/>
                </a:solidFill>
              </a:rPr>
              <a:t>A</a:t>
            </a:r>
            <a:r>
              <a:rPr lang="en-US" b="1" dirty="0" err="1" smtClean="0">
                <a:solidFill>
                  <a:srgbClr val="92D050"/>
                </a:solidFill>
              </a:rPr>
              <a:t>kuntansi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id-ID" b="1" dirty="0" smtClean="0">
                <a:solidFill>
                  <a:srgbClr val="92D050"/>
                </a:solidFill>
              </a:rPr>
              <a:t>2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sz="4800" i="1" dirty="0" smtClean="0"/>
          </a:p>
          <a:p>
            <a:r>
              <a:rPr lang="en-US" sz="4800" b="1" i="1" dirty="0" smtClean="0">
                <a:solidFill>
                  <a:srgbClr val="FF0000"/>
                </a:solidFill>
              </a:rPr>
              <a:t>(</a:t>
            </a:r>
            <a:r>
              <a:rPr lang="en-US" sz="4800" b="1" i="1" dirty="0" err="1" smtClean="0">
                <a:solidFill>
                  <a:srgbClr val="FF0000"/>
                </a:solidFill>
              </a:rPr>
              <a:t>dalam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satu</a:t>
            </a:r>
            <a:r>
              <a:rPr lang="en-US" sz="4800" b="1" i="1" dirty="0" smtClean="0">
                <a:solidFill>
                  <a:srgbClr val="FF0000"/>
                </a:solidFill>
              </a:rPr>
              <a:t> semester)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audit </a:t>
            </a:r>
            <a:r>
              <a:rPr lang="en-US" sz="1800" dirty="0" err="1" smtClean="0"/>
              <a:t>lanjutan</a:t>
            </a:r>
            <a:r>
              <a:rPr lang="en-US" sz="1800" dirty="0" smtClean="0"/>
              <a:t> 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FASE 2: MELAKUKAN PENGUJIAN ATAS PENGENDALIAN &amp; PENGUJIAN SUBSTANTIF TRANSAKSI</a:t>
            </a:r>
          </a:p>
          <a:p>
            <a:pPr marL="114300" indent="0">
              <a:buNone/>
            </a:pPr>
            <a:r>
              <a:rPr lang="en-US" dirty="0" smtClean="0"/>
              <a:t>							</a:t>
            </a:r>
            <a:r>
              <a:rPr lang="en-US" dirty="0" err="1" smtClean="0"/>
              <a:t>tidak</a:t>
            </a:r>
            <a:r>
              <a:rPr lang="en-US" dirty="0" smtClean="0"/>
              <a:t>							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						</a:t>
            </a:r>
          </a:p>
          <a:p>
            <a:pPr marL="114300" indent="0">
              <a:buNone/>
            </a:pPr>
            <a:r>
              <a:rPr lang="en-US" dirty="0" smtClean="0"/>
              <a:t>						</a:t>
            </a:r>
            <a:r>
              <a:rPr lang="en-US" dirty="0" err="1" smtClean="0"/>
              <a:t>ya</a:t>
            </a: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													</a:t>
            </a:r>
            <a:endParaRPr lang="en-US" dirty="0"/>
          </a:p>
        </p:txBody>
      </p:sp>
      <p:sp>
        <p:nvSpPr>
          <p:cNvPr id="6" name="Diamond 5"/>
          <p:cNvSpPr/>
          <p:nvPr/>
        </p:nvSpPr>
        <p:spPr>
          <a:xfrm>
            <a:off x="1828800" y="2667000"/>
            <a:ext cx="5334000" cy="13716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92D050"/>
                </a:solidFill>
              </a:rPr>
              <a:t>Merencanakan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mengurangi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tingkat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penilaian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risiko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err="1" smtClean="0">
                <a:solidFill>
                  <a:srgbClr val="92D050"/>
                </a:solidFill>
              </a:rPr>
              <a:t>pengendalian</a:t>
            </a:r>
            <a:r>
              <a:rPr lang="en-US" b="1" dirty="0" smtClean="0">
                <a:solidFill>
                  <a:srgbClr val="92D050"/>
                </a:solidFill>
              </a:rPr>
              <a:t> ?</a:t>
            </a: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4191000"/>
            <a:ext cx="5486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Melakukan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pengujian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pengendalian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752600" y="5136573"/>
            <a:ext cx="5562600" cy="6234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</a:rPr>
              <a:t>Melakukan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pengujian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substantif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transaksi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5943600"/>
            <a:ext cx="5562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kemungkinan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saji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keuangan</a:t>
            </a:r>
            <a:endParaRPr lang="en-US" sz="2000" b="1" dirty="0"/>
          </a:p>
        </p:txBody>
      </p:sp>
      <p:cxnSp>
        <p:nvCxnSpPr>
          <p:cNvPr id="13" name="Straight Connector 12"/>
          <p:cNvCxnSpPr>
            <a:stCxn id="6" idx="2"/>
            <a:endCxn id="7" idx="0"/>
          </p:cNvCxnSpPr>
          <p:nvPr/>
        </p:nvCxnSpPr>
        <p:spPr>
          <a:xfrm>
            <a:off x="4495800" y="4038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rved Left Arrow 19"/>
          <p:cNvSpPr/>
          <p:nvPr/>
        </p:nvSpPr>
        <p:spPr>
          <a:xfrm>
            <a:off x="7315200" y="3352800"/>
            <a:ext cx="1371600" cy="2286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audit </a:t>
            </a:r>
            <a:r>
              <a:rPr lang="en-US" sz="1600" dirty="0" err="1" smtClean="0"/>
              <a:t>lanjutan</a:t>
            </a:r>
            <a:r>
              <a:rPr lang="en-US" sz="1600" dirty="0" smtClean="0"/>
              <a:t> ……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FASE 3: MELAKUKAN PROSEDUR ANALITIS &amp; PENGUJIAN TERPERINCI SALDO</a:t>
            </a:r>
          </a:p>
          <a:p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828800" y="2590800"/>
            <a:ext cx="5638800" cy="1219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/>
              <a:t>rendah</a:t>
            </a:r>
            <a:r>
              <a:rPr lang="en-US" sz="1400" b="1" dirty="0" smtClean="0"/>
              <a:t>        </a:t>
            </a:r>
            <a:r>
              <a:rPr lang="en-US" sz="1400" b="1" dirty="0" err="1" smtClean="0"/>
              <a:t>sedang</a:t>
            </a:r>
            <a:r>
              <a:rPr lang="en-US" sz="1400" b="1" dirty="0" smtClean="0"/>
              <a:t>         </a:t>
            </a:r>
            <a:r>
              <a:rPr lang="en-US" sz="1400" b="1" dirty="0" err="1" smtClean="0"/>
              <a:t>tinggi</a:t>
            </a:r>
            <a:r>
              <a:rPr lang="en-US" sz="1400" b="1" dirty="0" smtClean="0"/>
              <a:t>                               </a:t>
            </a:r>
            <a:r>
              <a:rPr lang="en-US" sz="1400" b="1" dirty="0" err="1" smtClean="0"/>
              <a:t>atau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tidak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diketahui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1828800" y="38100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Melakukan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prosedur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analitis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1828800" y="44958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/>
                </a:solidFill>
              </a:rPr>
              <a:t>Melakukan</a:t>
            </a:r>
            <a:r>
              <a:rPr lang="en-US" sz="2400" b="1" dirty="0" smtClean="0">
                <a:solidFill>
                  <a:schemeClr val="accent5"/>
                </a:solidFill>
              </a:rPr>
              <a:t> </a:t>
            </a:r>
            <a:r>
              <a:rPr lang="en-US" sz="2400" b="1" dirty="0" err="1" smtClean="0">
                <a:solidFill>
                  <a:schemeClr val="accent5"/>
                </a:solidFill>
              </a:rPr>
              <a:t>pengujian</a:t>
            </a:r>
            <a:r>
              <a:rPr lang="en-US" sz="2400" b="1" dirty="0" smtClean="0">
                <a:solidFill>
                  <a:schemeClr val="accent5"/>
                </a:solidFill>
              </a:rPr>
              <a:t> unsur2 </a:t>
            </a:r>
            <a:r>
              <a:rPr lang="en-US" sz="2400" b="1" dirty="0" err="1" smtClean="0">
                <a:solidFill>
                  <a:schemeClr val="accent5"/>
                </a:solidFill>
              </a:rPr>
              <a:t>penting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51816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Melakukan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pengujian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substantif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transaksi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</a:t>
            </a:r>
            <a:r>
              <a:rPr lang="en-US" b="1" dirty="0" smtClean="0"/>
              <a:t>roses audit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lanjut</a:t>
            </a:r>
            <a:r>
              <a:rPr lang="en-US" sz="1800" b="1" dirty="0" smtClean="0"/>
              <a:t>………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FASE 4 &amp; 5 : MENYELESAIKAN AUDIT &amp; MENERBITKAN 		LHP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590800"/>
            <a:ext cx="640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accent2"/>
                </a:solidFill>
              </a:rPr>
              <a:t>Melakukan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pengujian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tambahan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untuk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b="1" dirty="0" err="1" smtClean="0">
                <a:solidFill>
                  <a:schemeClr val="accent2"/>
                </a:solidFill>
              </a:rPr>
              <a:t>penyajian</a:t>
            </a:r>
            <a:r>
              <a:rPr lang="en-US" sz="2000" b="1" dirty="0" smtClean="0">
                <a:solidFill>
                  <a:schemeClr val="accent2"/>
                </a:solidFill>
              </a:rPr>
              <a:t> &amp; </a:t>
            </a:r>
            <a:r>
              <a:rPr lang="en-US" sz="2000" b="1" dirty="0" err="1" smtClean="0">
                <a:solidFill>
                  <a:schemeClr val="accent2"/>
                </a:solidFill>
              </a:rPr>
              <a:t>pengungkapan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276600"/>
            <a:ext cx="6400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</a:rPr>
              <a:t>Mengumpulkan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bukti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akhir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3886200"/>
            <a:ext cx="640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Mengevaluasi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hasil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71600" y="4572000"/>
            <a:ext cx="640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5"/>
                </a:solidFill>
              </a:rPr>
              <a:t>Menerbitkan</a:t>
            </a:r>
            <a:r>
              <a:rPr lang="en-US" sz="2800" b="1" dirty="0" smtClean="0">
                <a:solidFill>
                  <a:schemeClr val="accent5"/>
                </a:solidFill>
              </a:rPr>
              <a:t> </a:t>
            </a:r>
            <a:r>
              <a:rPr lang="en-US" sz="2800" b="1" dirty="0" err="1" smtClean="0">
                <a:solidFill>
                  <a:schemeClr val="accent5"/>
                </a:solidFill>
              </a:rPr>
              <a:t>laporan</a:t>
            </a:r>
            <a:r>
              <a:rPr lang="en-US" sz="2800" b="1" dirty="0" smtClean="0">
                <a:solidFill>
                  <a:schemeClr val="accent5"/>
                </a:solidFill>
              </a:rPr>
              <a:t> audit</a:t>
            </a:r>
            <a:endParaRPr lang="en-US" sz="2800" b="1" dirty="0">
              <a:solidFill>
                <a:schemeClr val="accent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71600" y="5257800"/>
            <a:ext cx="640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Komunikasi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komite</a:t>
            </a:r>
            <a:r>
              <a:rPr lang="en-US" sz="2000" b="1" dirty="0" smtClean="0"/>
              <a:t> audit &amp; </a:t>
            </a:r>
            <a:r>
              <a:rPr lang="en-US" sz="2000" b="1" dirty="0" err="1" smtClean="0"/>
              <a:t>manajemen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97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AWAL </a:t>
            </a:r>
            <a:r>
              <a:rPr lang="en-US" sz="4800" b="1" dirty="0"/>
              <a:t>PEMERIKSAAN AKUNTAN</a:t>
            </a: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  <a:endParaRPr lang="en-US" sz="11200" b="1" dirty="0"/>
          </a:p>
          <a:p>
            <a:pPr marL="0" indent="0">
              <a:buNone/>
            </a:pPr>
            <a:r>
              <a:rPr lang="en-US" sz="14400" b="1" dirty="0" smtClean="0"/>
              <a:t>I. </a:t>
            </a:r>
            <a:r>
              <a:rPr lang="en-US" sz="14400" b="1" dirty="0" err="1" smtClean="0"/>
              <a:t>Tahap-tahap</a:t>
            </a:r>
            <a:r>
              <a:rPr lang="en-US" sz="14400" b="1" dirty="0" smtClean="0"/>
              <a:t> </a:t>
            </a:r>
            <a:r>
              <a:rPr lang="en-US" sz="14400" b="1" dirty="0"/>
              <a:t>proses </a:t>
            </a:r>
            <a:r>
              <a:rPr lang="en-US" sz="14400" b="1" dirty="0" smtClean="0"/>
              <a:t>AUDIT </a:t>
            </a:r>
            <a:r>
              <a:rPr lang="en-US" sz="14400" b="1" dirty="0"/>
              <a:t>:</a:t>
            </a:r>
          </a:p>
          <a:p>
            <a:pPr marL="0" lvl="0" indent="0">
              <a:buNone/>
            </a:pPr>
            <a:r>
              <a:rPr lang="en-US" sz="14400" b="1" dirty="0" smtClean="0"/>
              <a:t>A. </a:t>
            </a:r>
            <a:r>
              <a:rPr lang="en-US" sz="14400" b="1" dirty="0" err="1" smtClean="0"/>
              <a:t>Mengumpulkan</a:t>
            </a:r>
            <a:r>
              <a:rPr lang="en-US" sz="14400" b="1" dirty="0" smtClean="0"/>
              <a:t> </a:t>
            </a:r>
            <a:r>
              <a:rPr lang="en-US" sz="14400" b="1" dirty="0" err="1"/>
              <a:t>informasi</a:t>
            </a:r>
            <a:r>
              <a:rPr lang="en-US" sz="14400" b="1" dirty="0"/>
              <a:t> </a:t>
            </a:r>
          </a:p>
          <a:p>
            <a:pPr marL="0" lvl="0" indent="0">
              <a:buNone/>
            </a:pPr>
            <a:r>
              <a:rPr lang="en-US" sz="14400" b="1" dirty="0" smtClean="0"/>
              <a:t>1. </a:t>
            </a:r>
            <a:r>
              <a:rPr lang="en-US" sz="14400" b="1" dirty="0" err="1" smtClean="0"/>
              <a:t>Informasi</a:t>
            </a:r>
            <a:r>
              <a:rPr lang="en-US" sz="14400" b="1" dirty="0" smtClean="0"/>
              <a:t> </a:t>
            </a:r>
            <a:r>
              <a:rPr lang="en-US" sz="14400" b="1" dirty="0" err="1"/>
              <a:t>umum</a:t>
            </a:r>
            <a:endParaRPr lang="en-US" sz="14400" b="1" dirty="0"/>
          </a:p>
          <a:p>
            <a:pPr marL="0" indent="0">
              <a:buNone/>
            </a:pPr>
            <a:r>
              <a:rPr lang="en-US" sz="14400" b="1" dirty="0" smtClean="0"/>
              <a:t>  a. </a:t>
            </a:r>
            <a:r>
              <a:rPr lang="en-US" sz="14400" b="1" dirty="0" err="1" smtClean="0"/>
              <a:t>Buat</a:t>
            </a:r>
            <a:r>
              <a:rPr lang="en-US" sz="14400" b="1" dirty="0" smtClean="0"/>
              <a:t> </a:t>
            </a:r>
            <a:r>
              <a:rPr lang="en-US" sz="14400" b="1" dirty="0" err="1"/>
              <a:t>surat</a:t>
            </a:r>
            <a:r>
              <a:rPr lang="en-US" sz="14400" b="1" dirty="0"/>
              <a:t> </a:t>
            </a:r>
            <a:r>
              <a:rPr lang="en-US" sz="14400" b="1" dirty="0" err="1"/>
              <a:t>perjanjian</a:t>
            </a:r>
            <a:r>
              <a:rPr lang="en-US" sz="14400" b="1" dirty="0"/>
              <a:t> </a:t>
            </a:r>
            <a:endParaRPr lang="en-US" sz="14400" b="1" dirty="0" smtClean="0"/>
          </a:p>
          <a:p>
            <a:pPr marL="0" indent="0">
              <a:buNone/>
            </a:pPr>
            <a:r>
              <a:rPr lang="en-US" sz="14400" b="1" dirty="0"/>
              <a:t>	</a:t>
            </a:r>
            <a:r>
              <a:rPr lang="en-US" sz="14400" b="1" dirty="0" smtClean="0"/>
              <a:t>(</a:t>
            </a:r>
            <a:r>
              <a:rPr lang="en-US" sz="14400" b="1" dirty="0"/>
              <a:t>Engagement </a:t>
            </a:r>
            <a:r>
              <a:rPr lang="en-US" sz="14400" b="1" dirty="0" smtClean="0"/>
              <a:t>	letter</a:t>
            </a:r>
            <a:r>
              <a:rPr lang="en-US" sz="14400" b="1" dirty="0"/>
              <a:t>)</a:t>
            </a:r>
          </a:p>
          <a:p>
            <a:pPr marL="0" indent="0">
              <a:buNone/>
            </a:pPr>
            <a:r>
              <a:rPr lang="en-US" sz="12800" b="1" dirty="0" err="1" smtClean="0"/>
              <a:t>Tanggal</a:t>
            </a:r>
            <a:r>
              <a:rPr lang="en-US" sz="12800" b="1" dirty="0" smtClean="0"/>
              <a:t> </a:t>
            </a:r>
            <a:r>
              <a:rPr lang="en-US" sz="12800" b="1" dirty="0" err="1" smtClean="0"/>
              <a:t>awal</a:t>
            </a:r>
            <a:r>
              <a:rPr lang="en-US" sz="12800" b="1" dirty="0" smtClean="0"/>
              <a:t> </a:t>
            </a:r>
            <a:r>
              <a:rPr lang="en-US" sz="12800" b="1" dirty="0"/>
              <a:t>audit, </a:t>
            </a:r>
            <a:r>
              <a:rPr lang="en-US" sz="12800" b="1" dirty="0" err="1"/>
              <a:t>Kesediaan</a:t>
            </a:r>
            <a:r>
              <a:rPr lang="en-US" sz="12800" b="1" dirty="0"/>
              <a:t> </a:t>
            </a:r>
            <a:r>
              <a:rPr lang="en-US" sz="12800" b="1" dirty="0" smtClean="0"/>
              <a:t>bantu </a:t>
            </a:r>
            <a:r>
              <a:rPr lang="en-US" sz="12800" b="1" dirty="0" err="1"/>
              <a:t>selama</a:t>
            </a:r>
            <a:r>
              <a:rPr lang="en-US" sz="12800" b="1" dirty="0"/>
              <a:t> </a:t>
            </a:r>
            <a:r>
              <a:rPr lang="en-US" sz="12800" b="1" dirty="0" smtClean="0"/>
              <a:t>audit, </a:t>
            </a:r>
            <a:r>
              <a:rPr lang="en-US" sz="12800" b="1" dirty="0" err="1"/>
              <a:t>Tanggungjawab</a:t>
            </a:r>
            <a:r>
              <a:rPr lang="en-US" sz="12800" b="1" dirty="0"/>
              <a:t> </a:t>
            </a:r>
            <a:r>
              <a:rPr lang="en-US" sz="12800" b="1" dirty="0" err="1"/>
              <a:t>akuntan</a:t>
            </a:r>
            <a:r>
              <a:rPr lang="en-US" sz="12800" b="1" dirty="0"/>
              <a:t> </a:t>
            </a:r>
            <a:r>
              <a:rPr lang="en-US" sz="12800" b="1" dirty="0" err="1" smtClean="0"/>
              <a:t>thd</a:t>
            </a:r>
            <a:r>
              <a:rPr lang="en-US" sz="12800" b="1" dirty="0" smtClean="0"/>
              <a:t> </a:t>
            </a:r>
            <a:r>
              <a:rPr lang="en-US" sz="12800" b="1" dirty="0" err="1"/>
              <a:t>hasil</a:t>
            </a:r>
            <a:r>
              <a:rPr lang="en-US" sz="12800" b="1" dirty="0"/>
              <a:t> </a:t>
            </a:r>
            <a:r>
              <a:rPr lang="en-US" sz="12800" b="1" dirty="0" err="1"/>
              <a:t>pemeriksaan</a:t>
            </a:r>
            <a:endParaRPr lang="en-US" sz="12800" b="1" dirty="0"/>
          </a:p>
          <a:p>
            <a:pPr marL="0" indent="0">
              <a:buNone/>
            </a:pPr>
            <a:r>
              <a:rPr lang="en-US" sz="12800" b="1" dirty="0"/>
              <a:t>  </a:t>
            </a:r>
          </a:p>
          <a:p>
            <a:pPr lvl="0"/>
            <a:r>
              <a:rPr lang="en-US" b="1" dirty="0" smtClean="0"/>
              <a:t>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920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600" b="1" dirty="0" smtClean="0"/>
              <a:t>AWAL </a:t>
            </a:r>
            <a:r>
              <a:rPr lang="en-US" sz="3600" b="1" dirty="0"/>
              <a:t>PEMERIKSAAN </a:t>
            </a:r>
            <a:r>
              <a:rPr lang="en-US" sz="3600" b="1" dirty="0" smtClean="0"/>
              <a:t>AKUNTAN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lanjutan</a:t>
            </a:r>
            <a:r>
              <a:rPr lang="en-US" sz="2800" b="1" dirty="0" smtClean="0"/>
              <a:t> ………</a:t>
            </a:r>
            <a:br>
              <a:rPr lang="en-US" sz="2800" b="1" dirty="0" smtClean="0"/>
            </a:b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  <a:endParaRPr lang="en-US" b="1" dirty="0"/>
          </a:p>
          <a:p>
            <a:pPr marL="0" lvl="0" indent="0">
              <a:buNone/>
            </a:pPr>
            <a:r>
              <a:rPr lang="en-US" sz="17600" b="1" dirty="0" smtClean="0"/>
              <a:t>b. </a:t>
            </a:r>
            <a:r>
              <a:rPr lang="en-US" sz="17600" b="1" dirty="0" err="1" smtClean="0"/>
              <a:t>Mempelajari</a:t>
            </a:r>
            <a:r>
              <a:rPr lang="en-US" sz="17600" b="1" dirty="0" smtClean="0"/>
              <a:t>  </a:t>
            </a:r>
            <a:r>
              <a:rPr lang="en-US" sz="17600" b="1" dirty="0" err="1"/>
              <a:t>usaha</a:t>
            </a:r>
            <a:r>
              <a:rPr lang="en-US" sz="17600" b="1" dirty="0"/>
              <a:t> </a:t>
            </a:r>
            <a:r>
              <a:rPr lang="en-US" sz="17600" b="1" dirty="0" err="1"/>
              <a:t>klien</a:t>
            </a:r>
            <a:endParaRPr lang="en-US" sz="17600" b="1" dirty="0"/>
          </a:p>
          <a:p>
            <a:pPr marL="0" indent="0">
              <a:buNone/>
            </a:pPr>
            <a:r>
              <a:rPr lang="en-US" sz="17600" b="1" dirty="0" smtClean="0"/>
              <a:t>c. </a:t>
            </a:r>
            <a:r>
              <a:rPr lang="en-US" sz="17600" b="1" dirty="0" err="1" smtClean="0"/>
              <a:t>Melakukan</a:t>
            </a:r>
            <a:r>
              <a:rPr lang="en-US" sz="17600" b="1" dirty="0" smtClean="0"/>
              <a:t> </a:t>
            </a:r>
            <a:r>
              <a:rPr lang="en-US" sz="17600" b="1" dirty="0" err="1"/>
              <a:t>inspeksi</a:t>
            </a:r>
            <a:r>
              <a:rPr lang="en-US" sz="17600" b="1" dirty="0"/>
              <a:t> </a:t>
            </a:r>
            <a:r>
              <a:rPr lang="en-US" sz="17600" b="1" dirty="0" err="1" smtClean="0"/>
              <a:t>objek</a:t>
            </a:r>
            <a:r>
              <a:rPr lang="en-US" sz="17600" b="1" dirty="0" smtClean="0"/>
              <a:t> 	audit</a:t>
            </a:r>
          </a:p>
          <a:p>
            <a:pPr marL="0" indent="0">
              <a:buNone/>
            </a:pPr>
            <a:r>
              <a:rPr lang="en-US" sz="17600" b="1" dirty="0" smtClean="0"/>
              <a:t>d. </a:t>
            </a:r>
            <a:r>
              <a:rPr lang="en-US" sz="17600" b="1" dirty="0" err="1" smtClean="0"/>
              <a:t>Melakukan</a:t>
            </a:r>
            <a:r>
              <a:rPr lang="en-US" sz="17600" b="1" dirty="0" smtClean="0"/>
              <a:t> </a:t>
            </a:r>
            <a:r>
              <a:rPr lang="en-US" sz="17600" b="1" dirty="0" err="1"/>
              <a:t>penilain</a:t>
            </a:r>
            <a:r>
              <a:rPr lang="en-US" sz="17600" b="1" dirty="0"/>
              <a:t> </a:t>
            </a:r>
            <a:r>
              <a:rPr lang="en-US" sz="17600" b="1" dirty="0" smtClean="0"/>
              <a:t>	</a:t>
            </a:r>
            <a:r>
              <a:rPr lang="en-US" sz="17600" b="1" dirty="0" err="1" smtClean="0"/>
              <a:t>transaksi</a:t>
            </a:r>
            <a:r>
              <a:rPr lang="en-US" sz="17600" b="1" dirty="0" smtClean="0"/>
              <a:t> </a:t>
            </a:r>
            <a:r>
              <a:rPr lang="en-US" sz="17600" b="1" dirty="0" err="1" smtClean="0"/>
              <a:t>afiliasi</a:t>
            </a:r>
            <a:endParaRPr lang="en-US" sz="17600" b="1" dirty="0"/>
          </a:p>
          <a:p>
            <a:pPr marL="0" indent="0">
              <a:buNone/>
            </a:pPr>
            <a:r>
              <a:rPr lang="en-US" sz="17600" b="1" dirty="0" smtClean="0"/>
              <a:t>e. </a:t>
            </a:r>
            <a:r>
              <a:rPr lang="en-US" sz="17600" b="1" dirty="0" err="1" smtClean="0"/>
              <a:t>Mempertimbangkan</a:t>
            </a:r>
            <a:r>
              <a:rPr lang="en-US" sz="17600" b="1" dirty="0" smtClean="0"/>
              <a:t> 	</a:t>
            </a:r>
            <a:r>
              <a:rPr lang="en-US" sz="17600" b="1" dirty="0" err="1" smtClean="0"/>
              <a:t>pemakaian</a:t>
            </a:r>
            <a:r>
              <a:rPr lang="en-US" sz="17600" b="1" dirty="0" smtClean="0"/>
              <a:t> </a:t>
            </a:r>
            <a:r>
              <a:rPr lang="en-US" sz="17600" b="1" dirty="0" err="1" smtClean="0"/>
              <a:t>spesialis</a:t>
            </a:r>
            <a:endParaRPr lang="en-US" sz="17600" b="1" dirty="0"/>
          </a:p>
          <a:p>
            <a:pPr marL="0" indent="0">
              <a:buNone/>
            </a:pPr>
            <a:r>
              <a:rPr lang="en-US" sz="12800" dirty="0"/>
              <a:t> </a:t>
            </a:r>
            <a:endParaRPr lang="en-US" sz="12800" dirty="0" smtClean="0"/>
          </a:p>
        </p:txBody>
      </p:sp>
    </p:spTree>
    <p:extLst>
      <p:ext uri="{BB962C8B-B14F-4D97-AF65-F5344CB8AC3E}">
        <p14:creationId xmlns:p14="http://schemas.microsoft.com/office/powerpoint/2010/main" val="33308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AWAL </a:t>
            </a:r>
            <a:r>
              <a:rPr lang="en-US" sz="4800" b="1" dirty="0"/>
              <a:t>PEMERIKSAAN </a:t>
            </a:r>
            <a:r>
              <a:rPr lang="en-US" sz="4800" b="1" dirty="0" smtClean="0"/>
              <a:t>AKUNTAN </a:t>
            </a:r>
            <a:r>
              <a:rPr lang="en-US" sz="2800" b="1" dirty="0" err="1" smtClean="0"/>
              <a:t>lanjutan</a:t>
            </a:r>
            <a:r>
              <a:rPr lang="en-US" sz="2800" b="1" dirty="0" smtClean="0"/>
              <a:t> ………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  <a:endParaRPr lang="en-US" b="1" dirty="0"/>
          </a:p>
          <a:p>
            <a:pPr marL="0" indent="0">
              <a:buNone/>
            </a:pPr>
            <a:r>
              <a:rPr lang="en-US" sz="14400" b="1" dirty="0" smtClean="0"/>
              <a:t>2. </a:t>
            </a:r>
            <a:r>
              <a:rPr lang="en-US" sz="16000" b="1" dirty="0" err="1" smtClean="0"/>
              <a:t>Informasi</a:t>
            </a:r>
            <a:r>
              <a:rPr lang="en-US" sz="16000" b="1" dirty="0" smtClean="0"/>
              <a:t> </a:t>
            </a:r>
            <a:r>
              <a:rPr lang="en-US" sz="16000" b="1" dirty="0" err="1" smtClean="0"/>
              <a:t>ADdan</a:t>
            </a:r>
            <a:r>
              <a:rPr lang="en-US" sz="16000" b="1" dirty="0" smtClean="0"/>
              <a:t> </a:t>
            </a:r>
            <a:r>
              <a:rPr lang="en-US" sz="16000" b="1" dirty="0"/>
              <a:t>ART, </a:t>
            </a:r>
            <a:r>
              <a:rPr lang="en-US" sz="16000" b="1" dirty="0" err="1"/>
              <a:t>Notulen</a:t>
            </a:r>
            <a:r>
              <a:rPr lang="en-US" sz="16000" b="1" dirty="0"/>
              <a:t> </a:t>
            </a:r>
            <a:r>
              <a:rPr lang="en-US" sz="16000" b="1" dirty="0" smtClean="0"/>
              <a:t>	</a:t>
            </a:r>
            <a:r>
              <a:rPr lang="en-US" sz="16000" b="1" dirty="0" err="1" smtClean="0"/>
              <a:t>rapat</a:t>
            </a:r>
            <a:r>
              <a:rPr lang="en-US" sz="16000" b="1" dirty="0"/>
              <a:t>, </a:t>
            </a:r>
            <a:r>
              <a:rPr lang="en-US" sz="16000" b="1" dirty="0" smtClean="0"/>
              <a:t>	</a:t>
            </a:r>
            <a:r>
              <a:rPr lang="en-US" sz="16000" b="1" dirty="0" err="1" smtClean="0"/>
              <a:t>Kontrak-kontrak</a:t>
            </a:r>
            <a:r>
              <a:rPr lang="en-US" sz="16000" b="1" dirty="0" smtClean="0"/>
              <a:t> </a:t>
            </a:r>
            <a:r>
              <a:rPr lang="en-US" sz="16000" b="1" dirty="0" err="1"/>
              <a:t>dan</a:t>
            </a:r>
            <a:r>
              <a:rPr lang="en-US" sz="16000" b="1" dirty="0"/>
              <a:t> </a:t>
            </a:r>
            <a:r>
              <a:rPr lang="en-US" sz="16000" b="1" dirty="0" smtClean="0"/>
              <a:t>	</a:t>
            </a:r>
            <a:r>
              <a:rPr lang="en-US" sz="16000" b="1" dirty="0" err="1" smtClean="0"/>
              <a:t>peraturan</a:t>
            </a:r>
            <a:r>
              <a:rPr lang="en-US" sz="16000" b="1" dirty="0" smtClean="0"/>
              <a:t> 	</a:t>
            </a:r>
            <a:r>
              <a:rPr lang="en-US" sz="16000" b="1" dirty="0" err="1" smtClean="0"/>
              <a:t>pemerintah</a:t>
            </a:r>
            <a:r>
              <a:rPr lang="en-US" sz="16000" b="1" dirty="0" smtClean="0"/>
              <a:t> </a:t>
            </a:r>
            <a:endParaRPr lang="en-US" sz="16000" b="1" dirty="0"/>
          </a:p>
          <a:p>
            <a:pPr marL="0" lvl="0" indent="0">
              <a:buNone/>
            </a:pPr>
            <a:r>
              <a:rPr lang="en-US" sz="16000" b="1" dirty="0" smtClean="0"/>
              <a:t>3. </a:t>
            </a:r>
            <a:r>
              <a:rPr lang="en-US" sz="16000" b="1" dirty="0" err="1" smtClean="0"/>
              <a:t>Pengujian</a:t>
            </a:r>
            <a:r>
              <a:rPr lang="en-US" sz="16000" b="1" dirty="0" smtClean="0"/>
              <a:t> </a:t>
            </a:r>
            <a:r>
              <a:rPr lang="en-US" sz="16000" b="1" dirty="0" err="1"/>
              <a:t>analitik</a:t>
            </a:r>
            <a:r>
              <a:rPr lang="en-US" sz="16000" b="1" dirty="0"/>
              <a:t>/ </a:t>
            </a:r>
            <a:r>
              <a:rPr lang="en-US" sz="16000" b="1" dirty="0" err="1" smtClean="0"/>
              <a:t>rasio</a:t>
            </a:r>
            <a:endParaRPr lang="en-US" sz="16000" b="1" dirty="0" smtClean="0"/>
          </a:p>
          <a:p>
            <a:pPr marL="0" lvl="0" indent="0">
              <a:buNone/>
            </a:pPr>
            <a:endParaRPr lang="en-US" sz="16000" b="1" dirty="0"/>
          </a:p>
          <a:p>
            <a:pPr marL="0" lvl="0" indent="0">
              <a:buNone/>
            </a:pPr>
            <a:r>
              <a:rPr lang="en-US" sz="16000" b="1" dirty="0" smtClean="0"/>
              <a:t>4. </a:t>
            </a:r>
            <a:r>
              <a:rPr lang="en-US" sz="16000" b="1" dirty="0" err="1" smtClean="0"/>
              <a:t>Informasi</a:t>
            </a:r>
            <a:r>
              <a:rPr lang="en-US" sz="16000" b="1" dirty="0" smtClean="0"/>
              <a:t> </a:t>
            </a:r>
            <a:r>
              <a:rPr lang="en-US" sz="16000" b="1" dirty="0" err="1"/>
              <a:t>tentang</a:t>
            </a:r>
            <a:r>
              <a:rPr lang="en-US" sz="16000" b="1" dirty="0"/>
              <a:t> </a:t>
            </a:r>
            <a:r>
              <a:rPr lang="en-US" sz="16000" b="1" dirty="0" smtClean="0"/>
              <a:t>	</a:t>
            </a:r>
            <a:r>
              <a:rPr lang="en-US" sz="16000" b="1" dirty="0" err="1" smtClean="0"/>
              <a:t>kemungkinan</a:t>
            </a:r>
            <a:r>
              <a:rPr lang="en-US" sz="16000" b="1" dirty="0" smtClean="0"/>
              <a:t>  	</a:t>
            </a:r>
            <a:r>
              <a:rPr lang="en-US" sz="16000" b="1" dirty="0" err="1" smtClean="0"/>
              <a:t>tersangkutnya</a:t>
            </a:r>
            <a:r>
              <a:rPr lang="en-US" sz="16000" b="1" dirty="0" smtClean="0"/>
              <a:t> </a:t>
            </a:r>
            <a:r>
              <a:rPr lang="en-US" sz="16000" b="1" dirty="0" err="1"/>
              <a:t>manajemen</a:t>
            </a:r>
            <a:r>
              <a:rPr lang="en-US" sz="16000" b="1" dirty="0"/>
              <a:t> </a:t>
            </a:r>
            <a:r>
              <a:rPr lang="en-US" sz="16000" b="1" dirty="0" smtClean="0"/>
              <a:t>	</a:t>
            </a:r>
            <a:r>
              <a:rPr lang="en-US" sz="16000" b="1" dirty="0" err="1" smtClean="0"/>
              <a:t>dalam</a:t>
            </a:r>
            <a:r>
              <a:rPr lang="en-US" sz="16000" b="1" dirty="0" smtClean="0"/>
              <a:t> 	</a:t>
            </a:r>
            <a:r>
              <a:rPr lang="en-US" sz="16000" b="1" dirty="0" err="1" smtClean="0"/>
              <a:t>penggelapan</a:t>
            </a:r>
            <a:r>
              <a:rPr lang="en-US" sz="16000" b="1" dirty="0" smtClean="0"/>
              <a:t> </a:t>
            </a:r>
            <a:endParaRPr lang="en-US" sz="16000" b="1" dirty="0"/>
          </a:p>
          <a:p>
            <a:pPr marL="0" indent="0">
              <a:buNone/>
            </a:pPr>
            <a:r>
              <a:rPr lang="en-US" sz="12800" b="1" dirty="0"/>
              <a:t> </a:t>
            </a:r>
            <a:endParaRPr lang="en-US" sz="12800" dirty="0"/>
          </a:p>
          <a:p>
            <a:endParaRPr lang="en-US" sz="11200" dirty="0"/>
          </a:p>
        </p:txBody>
      </p:sp>
    </p:spTree>
    <p:extLst>
      <p:ext uri="{BB962C8B-B14F-4D97-AF65-F5344CB8AC3E}">
        <p14:creationId xmlns:p14="http://schemas.microsoft.com/office/powerpoint/2010/main" val="33308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AWAL </a:t>
            </a:r>
            <a:r>
              <a:rPr lang="en-US" sz="4800" b="1" dirty="0"/>
              <a:t>PEMERIKSAAN </a:t>
            </a:r>
            <a:r>
              <a:rPr lang="en-US" sz="4800" b="1" dirty="0" smtClean="0"/>
              <a:t>AKUNTAN </a:t>
            </a:r>
            <a:r>
              <a:rPr lang="en-US" sz="3600" b="1" dirty="0" err="1" smtClean="0"/>
              <a:t>lanjutan</a:t>
            </a:r>
            <a:r>
              <a:rPr lang="en-US" sz="3600" b="1" dirty="0" smtClean="0"/>
              <a:t> …….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124"/>
            <a:ext cx="8229600" cy="3614515"/>
          </a:xfrm>
        </p:spPr>
        <p:txBody>
          <a:bodyPr>
            <a:normAutofit fontScale="32500" lnSpcReduction="20000"/>
          </a:bodyPr>
          <a:lstStyle/>
          <a:p>
            <a:r>
              <a:rPr lang="en-US" sz="11100" b="1" dirty="0"/>
              <a:t> </a:t>
            </a:r>
            <a:r>
              <a:rPr lang="en-US" sz="11100" b="1" dirty="0" err="1" smtClean="0"/>
              <a:t>Pengujian</a:t>
            </a:r>
            <a:r>
              <a:rPr lang="en-US" sz="11100" b="1" dirty="0" smtClean="0"/>
              <a:t> </a:t>
            </a:r>
            <a:r>
              <a:rPr lang="en-US" sz="11100" b="1" dirty="0" err="1"/>
              <a:t>dalam</a:t>
            </a:r>
            <a:r>
              <a:rPr lang="en-US" sz="11100" b="1" dirty="0"/>
              <a:t> </a:t>
            </a:r>
            <a:r>
              <a:rPr lang="en-US" sz="11100" b="1" dirty="0" err="1"/>
              <a:t>pemeriksaan</a:t>
            </a:r>
            <a:r>
              <a:rPr lang="en-US" sz="11100" b="1" dirty="0"/>
              <a:t> </a:t>
            </a:r>
            <a:r>
              <a:rPr lang="en-US" sz="11100" b="1" dirty="0" err="1"/>
              <a:t>akuntan</a:t>
            </a:r>
            <a:r>
              <a:rPr lang="en-US" sz="11100" b="1" dirty="0"/>
              <a:t> </a:t>
            </a:r>
            <a:r>
              <a:rPr lang="en-US" sz="11100" b="1" dirty="0" err="1"/>
              <a:t>terdapat</a:t>
            </a:r>
            <a:r>
              <a:rPr lang="en-US" sz="11100" b="1" dirty="0"/>
              <a:t> 3 </a:t>
            </a:r>
            <a:r>
              <a:rPr lang="en-US" sz="11100" b="1" dirty="0" err="1"/>
              <a:t>golongan</a:t>
            </a:r>
            <a:r>
              <a:rPr lang="en-US" sz="11100" b="1" dirty="0"/>
              <a:t> </a:t>
            </a:r>
            <a:r>
              <a:rPr lang="en-US" sz="11100" b="1" dirty="0" err="1"/>
              <a:t>yakni</a:t>
            </a:r>
            <a:endParaRPr lang="en-US" sz="11100" b="1" dirty="0"/>
          </a:p>
          <a:p>
            <a:pPr marL="457200" lvl="1" indent="0">
              <a:buNone/>
            </a:pPr>
            <a:r>
              <a:rPr lang="en-US" sz="10700" b="1" dirty="0"/>
              <a:t> </a:t>
            </a:r>
            <a:r>
              <a:rPr lang="en-US" sz="10700" b="1" dirty="0" smtClean="0"/>
              <a:t>   - </a:t>
            </a:r>
            <a:r>
              <a:rPr lang="en-US" sz="10700" b="1" dirty="0" err="1"/>
              <a:t>pengujian</a:t>
            </a:r>
            <a:r>
              <a:rPr lang="en-US" sz="10700" b="1" dirty="0"/>
              <a:t> </a:t>
            </a:r>
            <a:r>
              <a:rPr lang="en-US" sz="10700" b="1" dirty="0" err="1"/>
              <a:t>analitik</a:t>
            </a:r>
            <a:r>
              <a:rPr lang="en-US" sz="10700" b="1" dirty="0"/>
              <a:t> </a:t>
            </a:r>
            <a:r>
              <a:rPr lang="en-US" sz="10700" b="1" dirty="0" smtClean="0"/>
              <a:t>                   		(</a:t>
            </a:r>
            <a:r>
              <a:rPr lang="en-US" sz="10700" b="1" dirty="0" err="1" smtClean="0"/>
              <a:t>rasio</a:t>
            </a:r>
            <a:r>
              <a:rPr lang="en-US" sz="10700" b="1" dirty="0" smtClean="0"/>
              <a:t>/compare)</a:t>
            </a:r>
            <a:endParaRPr lang="en-US" sz="10700" b="1" dirty="0"/>
          </a:p>
          <a:p>
            <a:pPr marL="457200" lvl="1" indent="0">
              <a:buNone/>
            </a:pPr>
            <a:r>
              <a:rPr lang="en-US" sz="10700" b="1" dirty="0" smtClean="0"/>
              <a:t>	- </a:t>
            </a:r>
            <a:r>
              <a:rPr lang="en-US" sz="10700" b="1" dirty="0" err="1" smtClean="0"/>
              <a:t>pengujian</a:t>
            </a:r>
            <a:r>
              <a:rPr lang="en-US" sz="10700" b="1" dirty="0" smtClean="0"/>
              <a:t> </a:t>
            </a:r>
            <a:r>
              <a:rPr lang="en-US" sz="10700" b="1" dirty="0" err="1" smtClean="0"/>
              <a:t>kepatuhan</a:t>
            </a:r>
            <a:r>
              <a:rPr lang="en-US" sz="10700" b="1" dirty="0" smtClean="0"/>
              <a:t> (</a:t>
            </a:r>
            <a:r>
              <a:rPr lang="en-US" sz="10700" b="1" dirty="0" err="1" smtClean="0"/>
              <a:t>taat</a:t>
            </a:r>
            <a:r>
              <a:rPr lang="en-US" sz="10700" b="1" dirty="0" smtClean="0"/>
              <a:t>) </a:t>
            </a:r>
            <a:endParaRPr lang="en-US" sz="10700" b="1" dirty="0"/>
          </a:p>
          <a:p>
            <a:pPr marL="0" lvl="0" indent="0">
              <a:buNone/>
            </a:pPr>
            <a:r>
              <a:rPr lang="en-US" sz="11100" b="1" dirty="0" smtClean="0"/>
              <a:t>	- </a:t>
            </a:r>
            <a:r>
              <a:rPr lang="en-US" sz="11100" b="1" dirty="0" err="1" smtClean="0"/>
              <a:t>pengujian</a:t>
            </a:r>
            <a:r>
              <a:rPr lang="en-US" sz="11100" b="1" dirty="0" smtClean="0"/>
              <a:t> </a:t>
            </a:r>
            <a:r>
              <a:rPr lang="en-US" sz="11100" b="1" dirty="0" err="1"/>
              <a:t>substantif</a:t>
            </a:r>
            <a:r>
              <a:rPr lang="en-US" sz="11100" b="1" dirty="0"/>
              <a:t> </a:t>
            </a:r>
            <a:r>
              <a:rPr lang="en-US" sz="11100" b="1" dirty="0" smtClean="0"/>
              <a:t>(</a:t>
            </a:r>
            <a:r>
              <a:rPr lang="en-US" sz="11100" b="1" dirty="0" err="1" smtClean="0"/>
              <a:t>saldo</a:t>
            </a:r>
            <a:r>
              <a:rPr lang="en-US" sz="11100" b="1" dirty="0" smtClean="0"/>
              <a:t>)</a:t>
            </a:r>
            <a:endParaRPr lang="en-US" sz="11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200" b="1" dirty="0" smtClean="0"/>
              <a:t>AWAL </a:t>
            </a:r>
            <a:r>
              <a:rPr lang="en-US" sz="3200" b="1" dirty="0"/>
              <a:t>PEMERIKSAAN </a:t>
            </a:r>
            <a:r>
              <a:rPr lang="en-US" sz="3200" b="1" dirty="0" smtClean="0"/>
              <a:t>AKUNTAN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 </a:t>
            </a:r>
            <a:r>
              <a:rPr lang="en-US" sz="3600" b="1" dirty="0" smtClean="0"/>
              <a:t>…………….</a:t>
            </a:r>
            <a:r>
              <a:rPr lang="en-US" sz="4800" b="1" dirty="0"/>
              <a:t/>
            </a:r>
            <a:br>
              <a:rPr lang="en-US" sz="4800" b="1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3921"/>
            <a:ext cx="8229600" cy="4810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err="1" smtClean="0"/>
              <a:t>B.Memahami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struktur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pengendalian</a:t>
            </a:r>
            <a:r>
              <a:rPr lang="en-US" sz="2800" b="1" dirty="0" smtClean="0"/>
              <a:t> intern (</a:t>
            </a:r>
            <a:r>
              <a:rPr lang="en-US" sz="2800" b="1" dirty="0" err="1" smtClean="0"/>
              <a:t>pengujian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kepatuhan</a:t>
            </a:r>
            <a:r>
              <a:rPr lang="en-US" sz="2800" b="1" dirty="0" smtClean="0"/>
              <a:t>/compliance) </a:t>
            </a:r>
          </a:p>
          <a:p>
            <a:pPr marL="0" indent="0">
              <a:buNone/>
            </a:pPr>
            <a:r>
              <a:rPr lang="en-US" sz="2800" b="1" dirty="0" err="1" smtClean="0"/>
              <a:t>C.Menguji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efektivitas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sistem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pengendalian</a:t>
            </a:r>
            <a:r>
              <a:rPr lang="en-US" sz="2800" b="1" dirty="0" smtClean="0"/>
              <a:t> intern (</a:t>
            </a:r>
            <a:r>
              <a:rPr lang="en-US" sz="2800" b="1" dirty="0" err="1" smtClean="0"/>
              <a:t>pengujian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kepatuhan</a:t>
            </a:r>
            <a:r>
              <a:rPr lang="en-US" sz="2800" b="1" dirty="0" smtClean="0"/>
              <a:t>/compliance)</a:t>
            </a:r>
          </a:p>
          <a:p>
            <a:pPr marL="0" lvl="0" indent="0">
              <a:buNone/>
            </a:pPr>
            <a:r>
              <a:rPr lang="en-US" b="1" dirty="0" err="1" smtClean="0"/>
              <a:t>D.</a:t>
            </a:r>
            <a:r>
              <a:rPr lang="en-US" sz="2800" b="1" dirty="0" err="1" smtClean="0"/>
              <a:t>Menguji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langsung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saldo-saldo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rekening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pengujian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substantif</a:t>
            </a:r>
            <a:r>
              <a:rPr lang="en-US" sz="2800" b="1" dirty="0" smtClean="0"/>
              <a:t>)</a:t>
            </a:r>
          </a:p>
          <a:p>
            <a:pPr lvl="1"/>
            <a:r>
              <a:rPr lang="en-US" sz="2400" b="1" dirty="0" err="1" smtClean="0"/>
              <a:t>Melakukan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pengamatan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b="1" dirty="0" err="1" smtClean="0"/>
              <a:t>Konfirmasi</a:t>
            </a:r>
            <a:r>
              <a:rPr lang="en-US" sz="2400" b="1" dirty="0" smtClean="0"/>
              <a:t> </a:t>
            </a:r>
          </a:p>
          <a:p>
            <a:pPr lvl="1"/>
            <a:r>
              <a:rPr lang="en-US" sz="2400" b="1" dirty="0" err="1" smtClean="0"/>
              <a:t>Perhitungan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fisik</a:t>
            </a:r>
            <a:r>
              <a:rPr lang="en-US" sz="2400" b="1" dirty="0" smtClean="0"/>
              <a:t> / cash count </a:t>
            </a:r>
          </a:p>
          <a:p>
            <a:pPr lvl="1"/>
            <a:r>
              <a:rPr lang="en-US" sz="2400" b="1" dirty="0" err="1" smtClean="0"/>
              <a:t>Inventarisasi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aktiva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tetap</a:t>
            </a:r>
            <a:r>
              <a:rPr lang="en-US" sz="2400" b="1" dirty="0" smtClean="0"/>
              <a:t> </a:t>
            </a:r>
          </a:p>
          <a:p>
            <a:pPr marL="0" indent="0">
              <a:buNone/>
            </a:pPr>
            <a:endParaRPr lang="en-US" sz="400" b="1" dirty="0"/>
          </a:p>
        </p:txBody>
      </p:sp>
    </p:spTree>
    <p:extLst>
      <p:ext uri="{BB962C8B-B14F-4D97-AF65-F5344CB8AC3E}">
        <p14:creationId xmlns:p14="http://schemas.microsoft.com/office/powerpoint/2010/main" val="33308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000" b="1" dirty="0" smtClean="0"/>
              <a:t>AWAL </a:t>
            </a:r>
            <a:r>
              <a:rPr lang="en-US" sz="4000" b="1" dirty="0"/>
              <a:t>PEMERIKSAAN </a:t>
            </a:r>
            <a:r>
              <a:rPr lang="en-US" sz="4000" b="1" dirty="0" smtClean="0"/>
              <a:t>AKUNTAN </a:t>
            </a:r>
            <a:r>
              <a:rPr lang="en-US" sz="2400" b="1" dirty="0" err="1" smtClean="0"/>
              <a:t>lanjutan</a:t>
            </a:r>
            <a:r>
              <a:rPr lang="en-US" sz="2400" b="1" dirty="0" smtClean="0"/>
              <a:t> …….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sz="7100" dirty="0" smtClean="0"/>
          </a:p>
          <a:p>
            <a:pPr marL="0" indent="0">
              <a:buNone/>
            </a:pPr>
            <a:r>
              <a:rPr lang="en-US" sz="7100" b="1" dirty="0" smtClean="0"/>
              <a:t>E. </a:t>
            </a:r>
            <a:r>
              <a:rPr lang="en-US" sz="6000" b="1" dirty="0" err="1" smtClean="0"/>
              <a:t>Menyelesaikan</a:t>
            </a:r>
            <a:r>
              <a:rPr lang="en-US" sz="6000" b="1" dirty="0" smtClean="0"/>
              <a:t> </a:t>
            </a:r>
            <a:r>
              <a:rPr lang="en-US" sz="6000" b="1" dirty="0" err="1"/>
              <a:t>pekerjaan</a:t>
            </a:r>
            <a:r>
              <a:rPr lang="en-US" sz="6000" b="1" dirty="0"/>
              <a:t> </a:t>
            </a:r>
            <a:r>
              <a:rPr lang="en-US" sz="6000" b="1" dirty="0" smtClean="0"/>
              <a:t>		</a:t>
            </a:r>
            <a:r>
              <a:rPr lang="en-US" sz="6000" b="1" dirty="0" err="1" smtClean="0"/>
              <a:t>pemeriksaan</a:t>
            </a:r>
            <a:r>
              <a:rPr lang="en-US" sz="6000" b="1" dirty="0" smtClean="0"/>
              <a:t> </a:t>
            </a:r>
            <a:endParaRPr lang="en-US" sz="6000" b="1" dirty="0"/>
          </a:p>
          <a:p>
            <a:pPr marL="0" indent="0">
              <a:buNone/>
            </a:pPr>
            <a:endParaRPr lang="en-US" sz="6000" b="1" dirty="0"/>
          </a:p>
          <a:p>
            <a:pPr marL="0" lvl="0" indent="0">
              <a:buNone/>
            </a:pPr>
            <a:r>
              <a:rPr lang="en-US" sz="6000" b="1" dirty="0" smtClean="0"/>
              <a:t>F. </a:t>
            </a:r>
            <a:r>
              <a:rPr lang="en-US" sz="6000" b="1" dirty="0" err="1" smtClean="0"/>
              <a:t>Menerbitkan</a:t>
            </a:r>
            <a:r>
              <a:rPr lang="en-US" sz="6000" b="1" dirty="0" smtClean="0"/>
              <a:t> </a:t>
            </a:r>
            <a:r>
              <a:rPr lang="en-US" sz="6000" b="1" dirty="0" err="1"/>
              <a:t>laporan</a:t>
            </a:r>
            <a:r>
              <a:rPr lang="en-US" sz="6000" b="1" dirty="0"/>
              <a:t>  </a:t>
            </a:r>
            <a:r>
              <a:rPr lang="en-US" sz="6000" b="1" dirty="0" smtClean="0"/>
              <a:t>	</a:t>
            </a:r>
            <a:r>
              <a:rPr lang="en-US" sz="6000" b="1" dirty="0" err="1" smtClean="0"/>
              <a:t>keuangan</a:t>
            </a:r>
            <a:endParaRPr lang="en-US" sz="6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7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TEKNIK PEMERIKSAAN AKUNTAN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524000" y="1981200"/>
            <a:ext cx="914400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UNSUR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PENGENDA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LAIN INTERN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048000" y="1981200"/>
            <a:ext cx="1006475" cy="639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KUESIONER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SPI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5257800" y="1630362"/>
            <a:ext cx="1189038" cy="3475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5486400" y="2133600"/>
            <a:ext cx="731837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PROG.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PENGJ.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KEPA-TUHAN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493838" y="4237037"/>
            <a:ext cx="1096962" cy="1096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SISTEM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AKUNTANSI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10200" y="3703638"/>
            <a:ext cx="914400" cy="10969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PROGRAM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PENGUJ.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SUBSTAN-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TIF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162800" y="2590800"/>
            <a:ext cx="914400" cy="11890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TUJUAN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AUDIT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105400" y="5807075"/>
            <a:ext cx="1463675" cy="822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PRINSIP      AKUNTANSI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YANG LAZIM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2057400" y="2957513"/>
            <a:ext cx="0" cy="1004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 bwMode="auto">
          <a:xfrm>
            <a:off x="2514600" y="2362200"/>
            <a:ext cx="365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4267200" y="2286000"/>
            <a:ext cx="822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2667000" y="4800600"/>
            <a:ext cx="641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3"/>
          <p:cNvSpPr>
            <a:spLocks noChangeShapeType="1"/>
          </p:cNvSpPr>
          <p:nvPr/>
        </p:nvSpPr>
        <p:spPr bwMode="auto">
          <a:xfrm flipV="1">
            <a:off x="3429000" y="3063875"/>
            <a:ext cx="1371600" cy="1736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H="1">
            <a:off x="6629400" y="3140075"/>
            <a:ext cx="2730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"/>
          <p:cNvSpPr>
            <a:spLocks noChangeShapeType="1"/>
          </p:cNvSpPr>
          <p:nvPr/>
        </p:nvSpPr>
        <p:spPr bwMode="auto">
          <a:xfrm flipV="1">
            <a:off x="5791200" y="51816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20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153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SILABI </a:t>
            </a:r>
            <a:r>
              <a:rPr lang="en-US" sz="3600" b="1" u="sng" dirty="0" smtClean="0">
                <a:solidFill>
                  <a:srgbClr val="FF0000"/>
                </a:solidFill>
              </a:rPr>
              <a:t>AUDIT 2:</a:t>
            </a:r>
          </a:p>
          <a:p>
            <a:r>
              <a:rPr lang="en-US" sz="3600" dirty="0"/>
              <a:t>		</a:t>
            </a:r>
          </a:p>
          <a:p>
            <a:r>
              <a:rPr lang="en-US" sz="3600" b="1" dirty="0">
                <a:solidFill>
                  <a:srgbClr val="00B050"/>
                </a:solidFill>
              </a:rPr>
              <a:t>I.   AWAL PEMERIKSAAN AKUNTAN </a:t>
            </a:r>
            <a:r>
              <a:rPr lang="id-ID" sz="3600" b="1" dirty="0" smtClean="0">
                <a:solidFill>
                  <a:srgbClr val="00B050"/>
                </a:solidFill>
              </a:rPr>
              <a:t>        </a:t>
            </a:r>
            <a:r>
              <a:rPr lang="en-US" sz="3600" b="1" dirty="0" smtClean="0">
                <a:solidFill>
                  <a:srgbClr val="00B050"/>
                </a:solidFill>
              </a:rPr>
              <a:t>&amp; TEKNIK </a:t>
            </a:r>
            <a:r>
              <a:rPr lang="en-US" sz="3600" b="1" dirty="0">
                <a:solidFill>
                  <a:srgbClr val="00B050"/>
                </a:solidFill>
              </a:rPr>
              <a:t>PEMERIKSAAN </a:t>
            </a:r>
            <a:r>
              <a:rPr lang="id-ID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AKUNTAN</a:t>
            </a:r>
            <a:r>
              <a:rPr lang="en-US" sz="3600" b="1" dirty="0"/>
              <a:t>		</a:t>
            </a:r>
            <a:r>
              <a:rPr lang="en-US" sz="3600" b="1" dirty="0" smtClean="0"/>
              <a:t> </a:t>
            </a:r>
            <a:r>
              <a:rPr lang="en-US" sz="3600" b="1" dirty="0"/>
              <a:t> </a:t>
            </a:r>
            <a:endParaRPr lang="en-US" sz="3600" dirty="0"/>
          </a:p>
          <a:p>
            <a:r>
              <a:rPr lang="en-US" sz="3600" b="1" dirty="0">
                <a:solidFill>
                  <a:srgbClr val="FFC000"/>
                </a:solidFill>
              </a:rPr>
              <a:t>II.  PENGUJIAN KEPATUHAN </a:t>
            </a:r>
            <a:r>
              <a:rPr lang="en-US" sz="3600" b="1" dirty="0" smtClean="0">
                <a:solidFill>
                  <a:srgbClr val="FFC000"/>
                </a:solidFill>
              </a:rPr>
              <a:t>	TERHADAP SIKLUS PENDAPATAN</a:t>
            </a:r>
            <a:r>
              <a:rPr lang="en-US" sz="3600" b="1" dirty="0"/>
              <a:t>	</a:t>
            </a:r>
            <a:endParaRPr lang="en-US" sz="3600" dirty="0"/>
          </a:p>
          <a:p>
            <a:r>
              <a:rPr lang="en-US" sz="3600" b="1" dirty="0"/>
              <a:t> </a:t>
            </a:r>
            <a:r>
              <a:rPr lang="en-US" sz="3600" b="1" dirty="0" smtClean="0">
                <a:solidFill>
                  <a:srgbClr val="00B0F0"/>
                </a:solidFill>
              </a:rPr>
              <a:t>III </a:t>
            </a:r>
            <a:r>
              <a:rPr lang="en-US" sz="3600" b="1" dirty="0">
                <a:solidFill>
                  <a:srgbClr val="00B0F0"/>
                </a:solidFill>
              </a:rPr>
              <a:t>&amp; IV. PENGUJIAN SUBSTANTIF </a:t>
            </a:r>
            <a:r>
              <a:rPr lang="en-US" sz="3600" b="1" dirty="0" smtClean="0">
                <a:solidFill>
                  <a:srgbClr val="00B0F0"/>
                </a:solidFill>
              </a:rPr>
              <a:t>			TERHADAP </a:t>
            </a:r>
            <a:r>
              <a:rPr lang="en-US" sz="3600" b="1" dirty="0">
                <a:solidFill>
                  <a:srgbClr val="00B0F0"/>
                </a:solidFill>
              </a:rPr>
              <a:t>PIUTANG &amp; </a:t>
            </a:r>
            <a:r>
              <a:rPr lang="en-US" sz="3600" b="1" dirty="0" smtClean="0">
                <a:solidFill>
                  <a:srgbClr val="00B0F0"/>
                </a:solidFill>
              </a:rPr>
              <a:t>			PENDAPATAN</a:t>
            </a:r>
            <a:r>
              <a:rPr lang="en-US" sz="3600" b="1" dirty="0">
                <a:solidFill>
                  <a:srgbClr val="00B0F0"/>
                </a:solidFill>
              </a:rPr>
              <a:t>			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Unsur-unsur</a:t>
            </a:r>
            <a:r>
              <a:rPr lang="en-US" b="1" dirty="0" smtClean="0"/>
              <a:t> </a:t>
            </a:r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r>
              <a:rPr lang="en-US" b="1" dirty="0" smtClean="0"/>
              <a:t> &amp; </a:t>
            </a:r>
            <a:r>
              <a:rPr lang="en-US" b="1" dirty="0" err="1" smtClean="0"/>
              <a:t>Pengendalian</a:t>
            </a:r>
            <a:r>
              <a:rPr lang="en-US" b="1" dirty="0" smtClean="0"/>
              <a:t> Intern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lvl="4"/>
            <a:r>
              <a:rPr lang="en-US" sz="4100" b="1" dirty="0" smtClean="0"/>
              <a:t>Unit </a:t>
            </a:r>
            <a:r>
              <a:rPr lang="en-US" sz="4100" b="1" dirty="0" err="1"/>
              <a:t>organisasi</a:t>
            </a:r>
            <a:r>
              <a:rPr lang="en-US" sz="4100" b="1" dirty="0"/>
              <a:t> </a:t>
            </a:r>
            <a:r>
              <a:rPr lang="en-US" sz="4100" b="1" dirty="0" smtClean="0"/>
              <a:t> </a:t>
            </a:r>
            <a:endParaRPr lang="en-US" sz="4100" b="1" dirty="0"/>
          </a:p>
          <a:p>
            <a:pPr lvl="4"/>
            <a:r>
              <a:rPr lang="en-US" sz="4100" b="1" dirty="0" err="1"/>
              <a:t>Sistim</a:t>
            </a:r>
            <a:r>
              <a:rPr lang="en-US" sz="4100" b="1" dirty="0"/>
              <a:t> </a:t>
            </a:r>
            <a:r>
              <a:rPr lang="en-US" sz="4100" b="1" dirty="0" err="1" smtClean="0"/>
              <a:t>otorisasi</a:t>
            </a:r>
            <a:endParaRPr lang="en-US" sz="4100" b="1" dirty="0"/>
          </a:p>
          <a:p>
            <a:pPr lvl="4"/>
            <a:r>
              <a:rPr lang="en-US" sz="4100" b="1" dirty="0" err="1"/>
              <a:t>Dokumen</a:t>
            </a:r>
            <a:endParaRPr lang="en-US" sz="4100" b="1" dirty="0"/>
          </a:p>
          <a:p>
            <a:pPr lvl="4"/>
            <a:r>
              <a:rPr lang="en-US" sz="4100" b="1" dirty="0" err="1"/>
              <a:t>Catatan</a:t>
            </a:r>
            <a:r>
              <a:rPr lang="en-US" sz="4100" b="1" dirty="0"/>
              <a:t> </a:t>
            </a:r>
            <a:r>
              <a:rPr lang="en-US" sz="4100" b="1" dirty="0" err="1"/>
              <a:t>akuntansi</a:t>
            </a:r>
            <a:endParaRPr lang="en-US" sz="4100" b="1" dirty="0"/>
          </a:p>
          <a:p>
            <a:pPr marL="1554480" lvl="5" indent="0">
              <a:buNone/>
            </a:pPr>
            <a:r>
              <a:rPr lang="en-US" sz="4100" b="1" dirty="0" err="1"/>
              <a:t>Bagan</a:t>
            </a:r>
            <a:r>
              <a:rPr lang="en-US" sz="4100" b="1" dirty="0"/>
              <a:t> </a:t>
            </a:r>
            <a:r>
              <a:rPr lang="en-US" sz="4100" b="1" dirty="0" err="1"/>
              <a:t>alir</a:t>
            </a:r>
            <a:r>
              <a:rPr lang="en-US" sz="4100" b="1" dirty="0"/>
              <a:t> </a:t>
            </a:r>
            <a:r>
              <a:rPr lang="en-US" sz="4100" b="1" dirty="0" err="1"/>
              <a:t>sistem</a:t>
            </a:r>
            <a:r>
              <a:rPr lang="en-US" sz="4100" b="1" dirty="0"/>
              <a:t> </a:t>
            </a:r>
            <a:r>
              <a:rPr lang="en-US" sz="4100" b="1" dirty="0" err="1"/>
              <a:t>akuntansi</a:t>
            </a:r>
            <a:r>
              <a:rPr lang="en-US" sz="4100" b="1" dirty="0"/>
              <a:t> </a:t>
            </a:r>
            <a:endParaRPr lang="en-US" sz="4100" b="1" dirty="0" smtClean="0"/>
          </a:p>
          <a:p>
            <a:pPr lvl="0"/>
            <a:endParaRPr lang="en-US" sz="3600" b="1" dirty="0" smtClean="0"/>
          </a:p>
          <a:p>
            <a:pPr lvl="0"/>
            <a:r>
              <a:rPr lang="en-US" sz="4000" b="1" dirty="0" err="1" smtClean="0"/>
              <a:t>Struktur</a:t>
            </a:r>
            <a:r>
              <a:rPr lang="en-US" sz="4000" b="1" dirty="0" smtClean="0"/>
              <a:t> </a:t>
            </a:r>
            <a:r>
              <a:rPr lang="en-US" sz="4000" b="1" dirty="0" err="1"/>
              <a:t>organisasi</a:t>
            </a:r>
            <a:r>
              <a:rPr lang="en-US" sz="4000" b="1" dirty="0"/>
              <a:t> 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jelas</a:t>
            </a:r>
            <a:r>
              <a:rPr lang="en-US" sz="4000" b="1" dirty="0" smtClean="0"/>
              <a:t> &amp; </a:t>
            </a:r>
            <a:r>
              <a:rPr lang="en-US" sz="4000" b="1" dirty="0" err="1" smtClean="0"/>
              <a:t>tegas</a:t>
            </a:r>
            <a:r>
              <a:rPr lang="en-US" sz="4000" b="1" dirty="0" smtClean="0"/>
              <a:t> )</a:t>
            </a:r>
          </a:p>
          <a:p>
            <a:pPr lvl="0"/>
            <a:r>
              <a:rPr lang="en-US" sz="4000" b="1" dirty="0" smtClean="0"/>
              <a:t> </a:t>
            </a:r>
            <a:r>
              <a:rPr lang="en-US" sz="4000" b="1" dirty="0" err="1" smtClean="0"/>
              <a:t>Sistem</a:t>
            </a:r>
            <a:r>
              <a:rPr lang="en-US" sz="4000" b="1" dirty="0" smtClean="0"/>
              <a:t> </a:t>
            </a:r>
            <a:r>
              <a:rPr lang="en-US" sz="4000" b="1" dirty="0" err="1"/>
              <a:t>otorisasi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prosedur</a:t>
            </a:r>
            <a:r>
              <a:rPr lang="en-US" sz="4000" b="1" dirty="0"/>
              <a:t> </a:t>
            </a:r>
            <a:r>
              <a:rPr lang="en-US" sz="4000" b="1" dirty="0" err="1"/>
              <a:t>pencaatan</a:t>
            </a:r>
            <a:endParaRPr lang="en-US" sz="4000" b="1" dirty="0"/>
          </a:p>
          <a:p>
            <a:pPr lvl="0"/>
            <a:r>
              <a:rPr lang="en-US" sz="4000" b="1" dirty="0" err="1"/>
              <a:t>Praktik</a:t>
            </a:r>
            <a:r>
              <a:rPr lang="en-US" sz="4000" b="1" dirty="0"/>
              <a:t> yang </a:t>
            </a:r>
            <a:r>
              <a:rPr lang="en-US" sz="4000" b="1" dirty="0" err="1"/>
              <a:t>sehat</a:t>
            </a:r>
            <a:endParaRPr lang="en-US" sz="4000" b="1" dirty="0"/>
          </a:p>
          <a:p>
            <a:pPr lvl="0"/>
            <a:r>
              <a:rPr lang="en-US" sz="4000" b="1" dirty="0" err="1"/>
              <a:t>Karyawan</a:t>
            </a:r>
            <a:r>
              <a:rPr lang="en-US" sz="4000" b="1" dirty="0"/>
              <a:t> yang </a:t>
            </a:r>
            <a:r>
              <a:rPr lang="en-US" sz="4000" b="1" dirty="0" err="1"/>
              <a:t>cakap</a:t>
            </a:r>
            <a:endParaRPr lang="en-US" sz="4000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130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Ada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siklus</a:t>
            </a:r>
            <a:r>
              <a:rPr lang="en-US" b="1" dirty="0"/>
              <a:t> </a:t>
            </a:r>
            <a:r>
              <a:rPr lang="en-US" b="1" dirty="0" err="1" smtClean="0"/>
              <a:t>kegiatan</a:t>
            </a:r>
            <a:r>
              <a:rPr lang="en-US" b="1" dirty="0" smtClean="0"/>
              <a:t> :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sz="4400" dirty="0" err="1"/>
              <a:t>Siklus</a:t>
            </a:r>
            <a:r>
              <a:rPr lang="en-US" sz="4400" dirty="0"/>
              <a:t> </a:t>
            </a:r>
            <a:r>
              <a:rPr lang="en-US" sz="4400" dirty="0" err="1"/>
              <a:t>pendapatan</a:t>
            </a:r>
            <a:r>
              <a:rPr lang="en-US" sz="4400" dirty="0"/>
              <a:t>  </a:t>
            </a:r>
            <a:endParaRPr lang="en-US" sz="4400" b="1" dirty="0"/>
          </a:p>
          <a:p>
            <a:pPr lvl="0" algn="ctr"/>
            <a:r>
              <a:rPr lang="en-US" sz="4400" dirty="0" err="1"/>
              <a:t>Siklus</a:t>
            </a:r>
            <a:r>
              <a:rPr lang="en-US" sz="4400" dirty="0"/>
              <a:t> </a:t>
            </a:r>
            <a:r>
              <a:rPr lang="en-US" sz="4400" dirty="0" err="1" smtClean="0"/>
              <a:t>pembelian</a:t>
            </a:r>
            <a:endParaRPr lang="en-US" sz="4400" b="1" dirty="0"/>
          </a:p>
          <a:p>
            <a:pPr algn="ctr"/>
            <a:r>
              <a:rPr lang="en-US" sz="4400" b="1" dirty="0"/>
              <a:t> </a:t>
            </a:r>
            <a:r>
              <a:rPr lang="en-US" sz="4400" dirty="0" err="1" smtClean="0"/>
              <a:t>Siklus</a:t>
            </a:r>
            <a:r>
              <a:rPr lang="en-US" sz="4400" dirty="0" smtClean="0"/>
              <a:t> </a:t>
            </a:r>
            <a:r>
              <a:rPr lang="en-US" sz="4400" dirty="0" err="1"/>
              <a:t>penggajian</a:t>
            </a:r>
            <a:r>
              <a:rPr lang="en-US" sz="4400" dirty="0"/>
              <a:t> </a:t>
            </a:r>
            <a:r>
              <a:rPr lang="en-US" sz="4400" dirty="0" err="1"/>
              <a:t>dan</a:t>
            </a:r>
            <a:r>
              <a:rPr lang="en-US" sz="4400" dirty="0"/>
              <a:t> </a:t>
            </a:r>
            <a:r>
              <a:rPr lang="en-US" sz="4400" dirty="0" err="1"/>
              <a:t>pengupahan</a:t>
            </a:r>
            <a:endParaRPr lang="en-US" sz="4400" b="1" dirty="0"/>
          </a:p>
          <a:p>
            <a:pPr algn="ctr"/>
            <a:r>
              <a:rPr lang="en-US" sz="4400" b="1" dirty="0"/>
              <a:t> </a:t>
            </a:r>
            <a:r>
              <a:rPr lang="en-US" sz="4400" dirty="0" err="1" smtClean="0"/>
              <a:t>Siklus</a:t>
            </a:r>
            <a:r>
              <a:rPr lang="en-US" sz="4400" dirty="0" smtClean="0"/>
              <a:t> </a:t>
            </a:r>
            <a:r>
              <a:rPr lang="en-US" sz="4400" dirty="0" err="1" smtClean="0"/>
              <a:t>kas</a:t>
            </a:r>
            <a:endParaRPr lang="en-US" sz="4400" b="1" dirty="0"/>
          </a:p>
          <a:p>
            <a:pPr algn="ctr"/>
            <a:r>
              <a:rPr lang="en-US" sz="4400" b="1" dirty="0"/>
              <a:t> </a:t>
            </a:r>
            <a:r>
              <a:rPr lang="en-US" sz="4400" dirty="0" err="1" smtClean="0"/>
              <a:t>Siklus</a:t>
            </a:r>
            <a:r>
              <a:rPr lang="en-US" sz="4400" dirty="0" smtClean="0"/>
              <a:t> </a:t>
            </a:r>
            <a:r>
              <a:rPr lang="en-US" sz="4400" dirty="0" err="1" smtClean="0"/>
              <a:t>Biaya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0949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Kuesioner</a:t>
            </a:r>
            <a:r>
              <a:rPr lang="en-US" b="1" dirty="0" smtClean="0"/>
              <a:t> SPI</a:t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en-US" b="1" dirty="0" err="1" smtClean="0"/>
              <a:t>Organisani</a:t>
            </a:r>
            <a:r>
              <a:rPr lang="en-US" b="1" dirty="0" smtClean="0"/>
              <a:t> </a:t>
            </a:r>
            <a:r>
              <a:rPr lang="en-US" b="1" dirty="0"/>
              <a:t>:</a:t>
            </a:r>
            <a:br>
              <a:rPr lang="en-US" b="1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UNSUR </a:t>
            </a:r>
            <a:r>
              <a:rPr lang="en-US" dirty="0"/>
              <a:t>PENGENDALIAN INTERN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terpidah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b="1" dirty="0"/>
          </a:p>
          <a:p>
            <a:r>
              <a:rPr lang="en-US" dirty="0"/>
              <a:t>     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b="1" dirty="0"/>
          </a:p>
          <a:p>
            <a:r>
              <a:rPr lang="en-US" dirty="0"/>
              <a:t>2.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endParaRPr lang="en-US" b="1" dirty="0"/>
          </a:p>
          <a:p>
            <a:r>
              <a:rPr lang="en-US" dirty="0"/>
              <a:t>   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b="1" dirty="0"/>
          </a:p>
          <a:p>
            <a:r>
              <a:rPr lang="en-US" dirty="0"/>
              <a:t>3.Transaksi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b="1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KUESIONER </a:t>
            </a:r>
            <a:r>
              <a:rPr lang="en-US" dirty="0"/>
              <a:t>PENGENDALIAN INTEN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endParaRPr lang="en-US" b="1" dirty="0"/>
          </a:p>
          <a:p>
            <a:pPr lvl="0"/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terpisah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akuntansi</a:t>
            </a:r>
            <a:endParaRPr lang="en-US" b="1" dirty="0"/>
          </a:p>
          <a:p>
            <a:pPr lvl="0"/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tunai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44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SISTEM OTORISASI </a:t>
            </a:r>
            <a:r>
              <a:rPr lang="en-US" sz="2800" b="1" dirty="0" smtClean="0"/>
              <a:t>&amp; PROSEDUR  PENCATATAN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UNSUR </a:t>
            </a:r>
            <a:r>
              <a:rPr lang="en-US" dirty="0"/>
              <a:t>PENGENDALIAN INTERN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Penerimaan</a:t>
            </a:r>
            <a:r>
              <a:rPr lang="en-US" b="1" dirty="0"/>
              <a:t> order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pembeli</a:t>
            </a:r>
            <a:r>
              <a:rPr lang="en-US" b="1" dirty="0"/>
              <a:t> </a:t>
            </a:r>
            <a:r>
              <a:rPr lang="en-US" b="1" dirty="0" err="1"/>
              <a:t>diotorisasi</a:t>
            </a:r>
            <a:r>
              <a:rPr lang="en-US" b="1" dirty="0"/>
              <a:t>  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formulir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 smtClean="0"/>
              <a:t>tunai</a:t>
            </a:r>
            <a:endParaRPr lang="en-US" b="1" dirty="0" smtClean="0"/>
          </a:p>
          <a:p>
            <a:endParaRPr lang="en-US" b="1" dirty="0"/>
          </a:p>
          <a:p>
            <a:pPr lvl="0"/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diotosirasi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membubuhkan</a:t>
            </a:r>
            <a:r>
              <a:rPr lang="en-US" b="1" dirty="0"/>
              <a:t> </a:t>
            </a:r>
            <a:r>
              <a:rPr lang="en-US" b="1" dirty="0" err="1"/>
              <a:t>cal</a:t>
            </a:r>
            <a:r>
              <a:rPr lang="en-US" b="1" dirty="0"/>
              <a:t> </a:t>
            </a:r>
            <a:r>
              <a:rPr lang="en-US" b="1" dirty="0" err="1"/>
              <a:t>lunas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penempelan</a:t>
            </a:r>
            <a:r>
              <a:rPr lang="en-US" b="1" dirty="0"/>
              <a:t> pita register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 smtClean="0"/>
              <a:t>tersebut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KUESIONER </a:t>
            </a:r>
            <a:r>
              <a:rPr lang="en-US" dirty="0"/>
              <a:t>PENGENDALIAN INTEN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order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pembeli</a:t>
            </a:r>
            <a:r>
              <a:rPr lang="en-US" b="1" dirty="0"/>
              <a:t> </a:t>
            </a:r>
            <a:r>
              <a:rPr lang="en-US" b="1" dirty="0" err="1"/>
              <a:t>diotorisasi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formulir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 smtClean="0"/>
              <a:t>tunai</a:t>
            </a:r>
            <a:endParaRPr lang="en-US" b="1" dirty="0" smtClean="0"/>
          </a:p>
          <a:p>
            <a:pPr lvl="0"/>
            <a:endParaRPr lang="en-US" b="1" dirty="0"/>
          </a:p>
          <a:p>
            <a:pPr lvl="0"/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diotorisasi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membubuhkan</a:t>
            </a:r>
            <a:r>
              <a:rPr lang="en-US" b="1" dirty="0"/>
              <a:t> cap </a:t>
            </a:r>
            <a:r>
              <a:rPr lang="en-US" b="1" dirty="0" err="1"/>
              <a:t>lunas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penempelan</a:t>
            </a:r>
            <a:r>
              <a:rPr lang="en-US" b="1" dirty="0"/>
              <a:t> pita register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dirty="0" err="1"/>
              <a:t>tersebut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SISTEM OTORISASI </a:t>
            </a:r>
            <a:r>
              <a:rPr lang="en-US" sz="2800" b="1" dirty="0" smtClean="0"/>
              <a:t>&amp; PROSEDUR  PENCATATAN </a:t>
            </a:r>
            <a:r>
              <a:rPr lang="en-US" sz="1600" b="1" dirty="0" err="1" smtClean="0"/>
              <a:t>lanjutan</a:t>
            </a:r>
            <a:r>
              <a:rPr lang="en-US" sz="1600" b="1" dirty="0" smtClean="0"/>
              <a:t>……..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UNSUR </a:t>
            </a:r>
            <a:r>
              <a:rPr lang="en-US" dirty="0"/>
              <a:t>PENGENDALIAN INTERN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en-US" sz="1800" b="1" dirty="0" err="1" smtClean="0"/>
              <a:t>Penyerahan</a:t>
            </a:r>
            <a:r>
              <a:rPr lang="en-US" sz="1800" b="1" dirty="0" smtClean="0"/>
              <a:t> </a:t>
            </a:r>
            <a:r>
              <a:rPr lang="en-US" sz="1800" b="1" dirty="0" err="1"/>
              <a:t>barang</a:t>
            </a:r>
            <a:r>
              <a:rPr lang="en-US" sz="1800" b="1" dirty="0"/>
              <a:t> </a:t>
            </a:r>
            <a:r>
              <a:rPr lang="en-US" sz="1800" b="1" dirty="0" err="1"/>
              <a:t>diotorisasi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dirty="0" err="1"/>
              <a:t>fungsi</a:t>
            </a:r>
            <a:r>
              <a:rPr lang="en-US" sz="1800" b="1" dirty="0"/>
              <a:t> </a:t>
            </a:r>
            <a:r>
              <a:rPr lang="en-US" sz="1800" b="1" dirty="0" err="1"/>
              <a:t>pengiriman</a:t>
            </a:r>
            <a:r>
              <a:rPr lang="en-US" sz="1800" b="1" dirty="0"/>
              <a:t> </a:t>
            </a:r>
            <a:r>
              <a:rPr lang="en-US" sz="1800" b="1" dirty="0" err="1"/>
              <a:t>barang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cara</a:t>
            </a:r>
            <a:r>
              <a:rPr lang="en-US" sz="1800" b="1" dirty="0"/>
              <a:t> </a:t>
            </a:r>
            <a:r>
              <a:rPr lang="en-US" sz="1800" b="1" dirty="0" err="1"/>
              <a:t>membubuhkan</a:t>
            </a:r>
            <a:r>
              <a:rPr lang="en-US" sz="1800" b="1" dirty="0"/>
              <a:t> cap </a:t>
            </a:r>
            <a:r>
              <a:rPr lang="en-US" sz="1800" b="1" dirty="0" err="1"/>
              <a:t>sudah</a:t>
            </a:r>
            <a:r>
              <a:rPr lang="en-US" sz="1800" b="1" dirty="0"/>
              <a:t> </a:t>
            </a:r>
            <a:r>
              <a:rPr lang="en-US" sz="1800" b="1" dirty="0" err="1"/>
              <a:t>diserahkan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faktur</a:t>
            </a:r>
            <a:r>
              <a:rPr lang="en-US" sz="1800" b="1" dirty="0"/>
              <a:t> </a:t>
            </a:r>
            <a:r>
              <a:rPr lang="en-US" sz="1800" b="1" dirty="0" err="1"/>
              <a:t>penjulan</a:t>
            </a:r>
            <a:r>
              <a:rPr lang="en-US" sz="1800" b="1" dirty="0"/>
              <a:t> </a:t>
            </a:r>
            <a:r>
              <a:rPr lang="en-US" sz="1800" b="1" dirty="0" err="1"/>
              <a:t>tunai</a:t>
            </a:r>
            <a:endParaRPr lang="en-US" sz="1800" b="1" dirty="0"/>
          </a:p>
          <a:p>
            <a:pPr lvl="0"/>
            <a:r>
              <a:rPr lang="en-US" sz="1800" b="1" dirty="0" err="1"/>
              <a:t>Pencatatan</a:t>
            </a:r>
            <a:r>
              <a:rPr lang="en-US" sz="1800" b="1" dirty="0"/>
              <a:t> </a:t>
            </a:r>
            <a:r>
              <a:rPr lang="en-US" sz="1800" b="1" dirty="0" err="1"/>
              <a:t>kedalam</a:t>
            </a:r>
            <a:r>
              <a:rPr lang="en-US" sz="1800" b="1" dirty="0"/>
              <a:t> </a:t>
            </a:r>
            <a:r>
              <a:rPr lang="en-US" sz="1800" b="1" dirty="0" err="1"/>
              <a:t>catatan</a:t>
            </a:r>
            <a:r>
              <a:rPr lang="en-US" sz="1800" b="1" dirty="0"/>
              <a:t> </a:t>
            </a:r>
            <a:r>
              <a:rPr lang="en-US" sz="1800" b="1" dirty="0" err="1"/>
              <a:t>akuntansi</a:t>
            </a:r>
            <a:r>
              <a:rPr lang="en-US" sz="1800" b="1" dirty="0"/>
              <a:t> </a:t>
            </a:r>
            <a:r>
              <a:rPr lang="en-US" sz="1800" b="1" dirty="0" err="1"/>
              <a:t>harus</a:t>
            </a:r>
            <a:r>
              <a:rPr lang="en-US" sz="1800" b="1" dirty="0"/>
              <a:t> </a:t>
            </a:r>
            <a:r>
              <a:rPr lang="en-US" sz="1800" b="1" dirty="0" err="1"/>
              <a:t>didasarkan</a:t>
            </a:r>
            <a:r>
              <a:rPr lang="en-US" sz="1800" b="1" dirty="0"/>
              <a:t> </a:t>
            </a:r>
            <a:r>
              <a:rPr lang="en-US" sz="1800" b="1" dirty="0" err="1"/>
              <a:t>atas</a:t>
            </a:r>
            <a:r>
              <a:rPr lang="en-US" sz="1800" b="1" dirty="0"/>
              <a:t> </a:t>
            </a:r>
            <a:r>
              <a:rPr lang="en-US" sz="1800" b="1" dirty="0" err="1"/>
              <a:t>dokumen</a:t>
            </a:r>
            <a:r>
              <a:rPr lang="en-US" sz="1800" b="1" dirty="0"/>
              <a:t> </a:t>
            </a:r>
            <a:r>
              <a:rPr lang="en-US" sz="1800" b="1" dirty="0" err="1"/>
              <a:t>sumber</a:t>
            </a:r>
            <a:r>
              <a:rPr lang="en-US" sz="1800" b="1" dirty="0"/>
              <a:t> yang </a:t>
            </a:r>
            <a:r>
              <a:rPr lang="en-US" sz="1800" b="1" dirty="0" err="1"/>
              <a:t>dilampiri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dokumen</a:t>
            </a:r>
            <a:r>
              <a:rPr lang="en-US" sz="1800" b="1" dirty="0"/>
              <a:t> </a:t>
            </a:r>
            <a:r>
              <a:rPr lang="en-US" sz="1800" b="1" dirty="0" err="1"/>
              <a:t>pendukung</a:t>
            </a:r>
            <a:r>
              <a:rPr lang="en-US" sz="1800" b="1" dirty="0"/>
              <a:t> yang </a:t>
            </a:r>
            <a:r>
              <a:rPr lang="en-US" sz="1800" b="1" dirty="0" err="1"/>
              <a:t>lengkap</a:t>
            </a:r>
            <a:endParaRPr lang="en-US" sz="1800" b="1" dirty="0"/>
          </a:p>
          <a:p>
            <a:pPr lvl="0"/>
            <a:r>
              <a:rPr lang="en-US" sz="1800" b="1" dirty="0" err="1"/>
              <a:t>Pencatatan</a:t>
            </a:r>
            <a:r>
              <a:rPr lang="en-US" sz="1800" b="1" dirty="0"/>
              <a:t> </a:t>
            </a:r>
            <a:r>
              <a:rPr lang="en-US" sz="1800" b="1" dirty="0" err="1"/>
              <a:t>kedalam</a:t>
            </a:r>
            <a:r>
              <a:rPr lang="en-US" sz="1800" b="1" dirty="0"/>
              <a:t> </a:t>
            </a:r>
            <a:r>
              <a:rPr lang="en-US" sz="1800" b="1" dirty="0" err="1"/>
              <a:t>catatan</a:t>
            </a:r>
            <a:r>
              <a:rPr lang="en-US" sz="1800" b="1" dirty="0"/>
              <a:t> </a:t>
            </a:r>
            <a:r>
              <a:rPr lang="en-US" sz="1800" b="1" dirty="0" err="1"/>
              <a:t>akuntansi</a:t>
            </a:r>
            <a:r>
              <a:rPr lang="en-US" sz="1800" b="1" dirty="0"/>
              <a:t> </a:t>
            </a:r>
            <a:r>
              <a:rPr lang="en-US" sz="1800" b="1" dirty="0" err="1"/>
              <a:t>harus</a:t>
            </a:r>
            <a:r>
              <a:rPr lang="en-US" sz="1800" b="1" dirty="0"/>
              <a:t> </a:t>
            </a:r>
            <a:r>
              <a:rPr lang="en-US" sz="1800" b="1" dirty="0" err="1"/>
              <a:t>dilakukan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dirty="0" err="1"/>
              <a:t>karyawan</a:t>
            </a:r>
            <a:r>
              <a:rPr lang="en-US" sz="1800" b="1" dirty="0"/>
              <a:t> yang </a:t>
            </a:r>
            <a:r>
              <a:rPr lang="en-US" sz="1800" b="1" dirty="0" err="1"/>
              <a:t>diberi</a:t>
            </a:r>
            <a:r>
              <a:rPr lang="en-US" sz="1800" b="1" dirty="0"/>
              <a:t> </a:t>
            </a:r>
            <a:r>
              <a:rPr lang="en-US" sz="1800" b="1" dirty="0" err="1"/>
              <a:t>wewenang</a:t>
            </a:r>
            <a:r>
              <a:rPr lang="en-US" sz="1800" b="1" dirty="0"/>
              <a:t> </a:t>
            </a:r>
            <a:r>
              <a:rPr lang="en-US" sz="1800" b="1" dirty="0" err="1"/>
              <a:t>untuk</a:t>
            </a:r>
            <a:r>
              <a:rPr lang="en-US" sz="1800" b="1" dirty="0"/>
              <a:t> </a:t>
            </a:r>
            <a:r>
              <a:rPr lang="en-US" sz="1800" b="1" dirty="0" err="1"/>
              <a:t>itu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sz="8000" dirty="0" smtClean="0"/>
              <a:t>KUESIONER </a:t>
            </a:r>
            <a:r>
              <a:rPr lang="en-US" sz="8000" dirty="0"/>
              <a:t>PENGENDALIAN INTEN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order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pembeli</a:t>
            </a:r>
            <a:r>
              <a:rPr lang="en-US" b="1" dirty="0"/>
              <a:t> </a:t>
            </a:r>
            <a:r>
              <a:rPr lang="en-US" b="1" dirty="0" err="1"/>
              <a:t>diotorisasi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formulir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endParaRPr lang="en-US" b="1" dirty="0"/>
          </a:p>
          <a:p>
            <a:pPr lvl="0"/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diotorisasi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penerimaan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membubuhkan</a:t>
            </a:r>
            <a:r>
              <a:rPr lang="en-US" b="1" dirty="0"/>
              <a:t> cap </a:t>
            </a:r>
            <a:r>
              <a:rPr lang="en-US" b="1" dirty="0" err="1"/>
              <a:t>lunas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penempelan</a:t>
            </a:r>
            <a:r>
              <a:rPr lang="en-US" b="1" dirty="0"/>
              <a:t> pita register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faktur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PRAKTEK YANG SEHAT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UNSUR </a:t>
            </a:r>
            <a:r>
              <a:rPr lang="en-US" dirty="0"/>
              <a:t>PENGENDALIAN INTERN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US" sz="5500" b="1" dirty="0" err="1"/>
              <a:t>Faktur</a:t>
            </a:r>
            <a:r>
              <a:rPr lang="en-US" sz="5500" b="1" dirty="0"/>
              <a:t> </a:t>
            </a:r>
            <a:r>
              <a:rPr lang="en-US" sz="5500" b="1" dirty="0" err="1"/>
              <a:t>penjualan</a:t>
            </a:r>
            <a:r>
              <a:rPr lang="en-US" sz="5500" b="1" dirty="0"/>
              <a:t> </a:t>
            </a:r>
            <a:r>
              <a:rPr lang="en-US" sz="5500" b="1" dirty="0" err="1"/>
              <a:t>tunai</a:t>
            </a:r>
            <a:r>
              <a:rPr lang="en-US" sz="5500" b="1" dirty="0"/>
              <a:t> </a:t>
            </a:r>
            <a:r>
              <a:rPr lang="en-US" sz="5500" b="1" dirty="0" err="1"/>
              <a:t>bernomor</a:t>
            </a:r>
            <a:r>
              <a:rPr lang="en-US" sz="5500" b="1" dirty="0"/>
              <a:t> </a:t>
            </a:r>
            <a:r>
              <a:rPr lang="en-US" sz="5500" b="1" dirty="0" err="1"/>
              <a:t>urut</a:t>
            </a:r>
            <a:r>
              <a:rPr lang="en-US" sz="5500" b="1" dirty="0"/>
              <a:t> </a:t>
            </a:r>
            <a:r>
              <a:rPr lang="en-US" sz="5500" b="1" dirty="0" err="1"/>
              <a:t>tercetak</a:t>
            </a:r>
            <a:r>
              <a:rPr lang="en-US" sz="5500" b="1" dirty="0"/>
              <a:t> </a:t>
            </a:r>
            <a:r>
              <a:rPr lang="en-US" sz="5500" b="1" dirty="0" err="1"/>
              <a:t>dan</a:t>
            </a:r>
            <a:r>
              <a:rPr lang="en-US" sz="5500" b="1" dirty="0"/>
              <a:t> </a:t>
            </a:r>
            <a:r>
              <a:rPr lang="en-US" sz="5500" b="1" dirty="0" err="1"/>
              <a:t>pemakaiannya</a:t>
            </a:r>
            <a:r>
              <a:rPr lang="en-US" sz="5500" b="1" dirty="0"/>
              <a:t> </a:t>
            </a:r>
            <a:r>
              <a:rPr lang="en-US" sz="5500" b="1" dirty="0" err="1"/>
              <a:t>dipertanggung</a:t>
            </a:r>
            <a:r>
              <a:rPr lang="en-US" sz="5500" b="1" dirty="0"/>
              <a:t> </a:t>
            </a:r>
            <a:r>
              <a:rPr lang="en-US" sz="5500" b="1" dirty="0" err="1"/>
              <a:t>jawabkan</a:t>
            </a:r>
            <a:r>
              <a:rPr lang="en-US" sz="5500" b="1" dirty="0"/>
              <a:t> </a:t>
            </a:r>
            <a:r>
              <a:rPr lang="en-US" sz="5500" b="1" dirty="0" err="1"/>
              <a:t>oleh</a:t>
            </a:r>
            <a:r>
              <a:rPr lang="en-US" sz="5500" b="1" dirty="0"/>
              <a:t> </a:t>
            </a:r>
            <a:r>
              <a:rPr lang="en-US" sz="5500" b="1" dirty="0" err="1"/>
              <a:t>fungsi</a:t>
            </a:r>
            <a:r>
              <a:rPr lang="en-US" sz="5500" b="1" dirty="0"/>
              <a:t> </a:t>
            </a:r>
            <a:r>
              <a:rPr lang="en-US" sz="5500" b="1" dirty="0" err="1"/>
              <a:t>penjualan</a:t>
            </a:r>
            <a:endParaRPr lang="en-US" sz="5500" b="1" dirty="0"/>
          </a:p>
          <a:p>
            <a:pPr lvl="0"/>
            <a:r>
              <a:rPr lang="en-US" sz="5500" b="1" dirty="0" err="1" smtClean="0"/>
              <a:t>Jumlah</a:t>
            </a:r>
            <a:r>
              <a:rPr lang="en-US" sz="5500" b="1" dirty="0" smtClean="0"/>
              <a:t> </a:t>
            </a:r>
            <a:r>
              <a:rPr lang="en-US" sz="5500" b="1" dirty="0" err="1"/>
              <a:t>kas</a:t>
            </a:r>
            <a:r>
              <a:rPr lang="en-US" sz="5500" b="1" dirty="0"/>
              <a:t> yang </a:t>
            </a:r>
            <a:r>
              <a:rPr lang="en-US" sz="5500" b="1" dirty="0" err="1"/>
              <a:t>diterima</a:t>
            </a:r>
            <a:r>
              <a:rPr lang="en-US" sz="5500" b="1" dirty="0"/>
              <a:t> </a:t>
            </a:r>
            <a:r>
              <a:rPr lang="en-US" sz="5500" b="1" dirty="0" err="1"/>
              <a:t>dari</a:t>
            </a:r>
            <a:r>
              <a:rPr lang="en-US" sz="5500" b="1" dirty="0"/>
              <a:t> </a:t>
            </a:r>
            <a:r>
              <a:rPr lang="en-US" sz="5500" b="1" dirty="0" err="1"/>
              <a:t>penjualan</a:t>
            </a:r>
            <a:r>
              <a:rPr lang="en-US" sz="5500" b="1" dirty="0"/>
              <a:t> </a:t>
            </a:r>
            <a:r>
              <a:rPr lang="en-US" sz="5500" b="1" dirty="0" err="1"/>
              <a:t>tunai</a:t>
            </a:r>
            <a:r>
              <a:rPr lang="en-US" sz="5500" b="1" dirty="0"/>
              <a:t> </a:t>
            </a:r>
            <a:r>
              <a:rPr lang="en-US" sz="5500" b="1" dirty="0" err="1"/>
              <a:t>disetor</a:t>
            </a:r>
            <a:r>
              <a:rPr lang="en-US" sz="5500" b="1" dirty="0"/>
              <a:t> </a:t>
            </a:r>
            <a:r>
              <a:rPr lang="en-US" sz="5500" b="1" dirty="0" err="1"/>
              <a:t>seluruhnya</a:t>
            </a:r>
            <a:r>
              <a:rPr lang="en-US" sz="5500" b="1" dirty="0"/>
              <a:t> </a:t>
            </a:r>
            <a:r>
              <a:rPr lang="en-US" sz="5500" b="1" dirty="0" err="1"/>
              <a:t>dengan</a:t>
            </a:r>
            <a:r>
              <a:rPr lang="en-US" sz="5500" b="1" dirty="0"/>
              <a:t> </a:t>
            </a:r>
            <a:r>
              <a:rPr lang="en-US" sz="5500" b="1" dirty="0" err="1"/>
              <a:t>segera</a:t>
            </a:r>
            <a:r>
              <a:rPr lang="en-US" sz="5500" b="1" dirty="0"/>
              <a:t> </a:t>
            </a:r>
            <a:r>
              <a:rPr lang="en-US" sz="5500" b="1" dirty="0" err="1"/>
              <a:t>ke</a:t>
            </a:r>
            <a:r>
              <a:rPr lang="en-US" sz="5500" b="1" dirty="0"/>
              <a:t> </a:t>
            </a:r>
            <a:r>
              <a:rPr lang="en-US" sz="5500" b="1" dirty="0" smtClean="0"/>
              <a:t>bank</a:t>
            </a:r>
          </a:p>
          <a:p>
            <a:pPr lvl="0"/>
            <a:r>
              <a:rPr lang="en-US" sz="5500" b="1" dirty="0" err="1" smtClean="0"/>
              <a:t>Penghitungan</a:t>
            </a:r>
            <a:r>
              <a:rPr lang="en-US" sz="5500" b="1" dirty="0" smtClean="0"/>
              <a:t> </a:t>
            </a:r>
            <a:r>
              <a:rPr lang="en-US" sz="5500" b="1" dirty="0" err="1"/>
              <a:t>saldo</a:t>
            </a:r>
            <a:r>
              <a:rPr lang="en-US" sz="5500" b="1" dirty="0"/>
              <a:t> </a:t>
            </a:r>
            <a:r>
              <a:rPr lang="en-US" sz="5500" b="1" dirty="0" err="1"/>
              <a:t>kas</a:t>
            </a:r>
            <a:r>
              <a:rPr lang="en-US" sz="5500" b="1" dirty="0"/>
              <a:t> yang </a:t>
            </a:r>
            <a:r>
              <a:rPr lang="en-US" sz="5500" b="1" dirty="0" err="1"/>
              <a:t>ada</a:t>
            </a:r>
            <a:r>
              <a:rPr lang="en-US" sz="5500" b="1" dirty="0"/>
              <a:t> </a:t>
            </a:r>
            <a:r>
              <a:rPr lang="en-US" sz="5500" b="1" dirty="0" err="1"/>
              <a:t>ditangan</a:t>
            </a:r>
            <a:r>
              <a:rPr lang="en-US" sz="5500" b="1" dirty="0"/>
              <a:t>, </a:t>
            </a:r>
            <a:r>
              <a:rPr lang="en-US" sz="5500" b="1" dirty="0" err="1"/>
              <a:t>fungsi</a:t>
            </a:r>
            <a:r>
              <a:rPr lang="en-US" sz="5500" b="1" dirty="0"/>
              <a:t> </a:t>
            </a:r>
            <a:r>
              <a:rPr lang="en-US" sz="5500" b="1" dirty="0" err="1"/>
              <a:t>penerimaan</a:t>
            </a:r>
            <a:r>
              <a:rPr lang="en-US" sz="5500" b="1" dirty="0"/>
              <a:t> </a:t>
            </a:r>
            <a:r>
              <a:rPr lang="en-US" sz="5500" b="1" dirty="0" err="1"/>
              <a:t>kas</a:t>
            </a:r>
            <a:r>
              <a:rPr lang="en-US" sz="5500" b="1" dirty="0"/>
              <a:t> </a:t>
            </a:r>
            <a:r>
              <a:rPr lang="en-US" sz="5500" b="1" dirty="0" err="1"/>
              <a:t>secara</a:t>
            </a:r>
            <a:r>
              <a:rPr lang="en-US" sz="5500" b="1" dirty="0"/>
              <a:t> </a:t>
            </a:r>
            <a:r>
              <a:rPr lang="en-US" sz="5500" b="1" dirty="0" err="1"/>
              <a:t>periodik</a:t>
            </a:r>
            <a:r>
              <a:rPr lang="en-US" sz="5500" b="1" dirty="0"/>
              <a:t> </a:t>
            </a:r>
            <a:r>
              <a:rPr lang="en-US" sz="5500" b="1" dirty="0" err="1"/>
              <a:t>dan</a:t>
            </a:r>
            <a:r>
              <a:rPr lang="en-US" sz="5500" b="1" dirty="0"/>
              <a:t> </a:t>
            </a:r>
            <a:r>
              <a:rPr lang="en-US" sz="5500" b="1" dirty="0" err="1"/>
              <a:t>secara</a:t>
            </a:r>
            <a:r>
              <a:rPr lang="en-US" sz="5500" b="1" dirty="0"/>
              <a:t> </a:t>
            </a:r>
            <a:r>
              <a:rPr lang="en-US" sz="5500" b="1" dirty="0" err="1"/>
              <a:t>mendadak</a:t>
            </a:r>
            <a:r>
              <a:rPr lang="en-US" sz="5500" b="1" dirty="0"/>
              <a:t> </a:t>
            </a:r>
            <a:r>
              <a:rPr lang="en-US" sz="5500" b="1" dirty="0" err="1"/>
              <a:t>oleh</a:t>
            </a:r>
            <a:r>
              <a:rPr lang="en-US" sz="5500" b="1" dirty="0"/>
              <a:t> </a:t>
            </a:r>
            <a:r>
              <a:rPr lang="en-US" sz="5500" b="1" dirty="0" err="1"/>
              <a:t>fungsi</a:t>
            </a:r>
            <a:r>
              <a:rPr lang="en-US" sz="5500" b="1" dirty="0"/>
              <a:t> </a:t>
            </a:r>
            <a:r>
              <a:rPr lang="en-US" sz="5500" b="1" dirty="0" err="1"/>
              <a:t>pemeriksa</a:t>
            </a:r>
            <a:r>
              <a:rPr lang="en-US" sz="5500" b="1" dirty="0"/>
              <a:t> intern</a:t>
            </a:r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KUESIONER </a:t>
            </a:r>
            <a:r>
              <a:rPr lang="en-US" dirty="0"/>
              <a:t>PENGENDALIAN INTEN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 lvl="0"/>
            <a:r>
              <a:rPr lang="en-US" sz="1800" b="1" dirty="0" err="1"/>
              <a:t>Apakah</a:t>
            </a:r>
            <a:r>
              <a:rPr lang="en-US" sz="1800" b="1" dirty="0"/>
              <a:t> </a:t>
            </a:r>
            <a:r>
              <a:rPr lang="en-US" sz="1800" b="1" dirty="0" err="1"/>
              <a:t>faktur</a:t>
            </a:r>
            <a:r>
              <a:rPr lang="en-US" sz="1800" b="1" dirty="0"/>
              <a:t> </a:t>
            </a:r>
            <a:r>
              <a:rPr lang="en-US" sz="1800" b="1" dirty="0" err="1"/>
              <a:t>penjualan</a:t>
            </a:r>
            <a:r>
              <a:rPr lang="en-US" sz="1800" b="1" dirty="0"/>
              <a:t> </a:t>
            </a:r>
            <a:r>
              <a:rPr lang="en-US" sz="1800" b="1" dirty="0" err="1"/>
              <a:t>tunai</a:t>
            </a:r>
            <a:r>
              <a:rPr lang="en-US" sz="1800" b="1" dirty="0"/>
              <a:t> </a:t>
            </a:r>
            <a:r>
              <a:rPr lang="en-US" sz="1800" b="1" dirty="0" err="1"/>
              <a:t>bernomor</a:t>
            </a:r>
            <a:r>
              <a:rPr lang="en-US" sz="1800" b="1" dirty="0"/>
              <a:t> </a:t>
            </a:r>
            <a:r>
              <a:rPr lang="en-US" sz="1800" b="1" dirty="0" err="1"/>
              <a:t>urut</a:t>
            </a:r>
            <a:r>
              <a:rPr lang="en-US" sz="1800" b="1" dirty="0"/>
              <a:t> </a:t>
            </a:r>
            <a:r>
              <a:rPr lang="en-US" sz="1800" b="1" dirty="0" err="1"/>
              <a:t>tercetak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pemakainnya</a:t>
            </a:r>
            <a:r>
              <a:rPr lang="en-US" sz="1800" b="1" dirty="0"/>
              <a:t> </a:t>
            </a:r>
            <a:r>
              <a:rPr lang="en-US" sz="1800" b="1" dirty="0" err="1"/>
              <a:t>dipertanggung</a:t>
            </a:r>
            <a:r>
              <a:rPr lang="en-US" sz="1800" b="1" dirty="0"/>
              <a:t> </a:t>
            </a:r>
            <a:r>
              <a:rPr lang="en-US" sz="1800" b="1" dirty="0" err="1"/>
              <a:t>jawabkan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dirty="0" err="1"/>
              <a:t>fungsi</a:t>
            </a:r>
            <a:r>
              <a:rPr lang="en-US" sz="1800" b="1" dirty="0"/>
              <a:t> </a:t>
            </a:r>
            <a:r>
              <a:rPr lang="en-US" sz="1800" b="1" dirty="0" err="1"/>
              <a:t>penjualan</a:t>
            </a:r>
            <a:endParaRPr lang="en-US" sz="1800" b="1" dirty="0"/>
          </a:p>
          <a:p>
            <a:pPr lvl="0"/>
            <a:r>
              <a:rPr lang="en-US" sz="1800" b="1" dirty="0" err="1"/>
              <a:t>Apakah</a:t>
            </a:r>
            <a:r>
              <a:rPr lang="en-US" sz="1800" b="1" dirty="0"/>
              <a:t> </a:t>
            </a:r>
            <a:r>
              <a:rPr lang="en-US" sz="1800" b="1" dirty="0" err="1"/>
              <a:t>jumlah</a:t>
            </a:r>
            <a:r>
              <a:rPr lang="en-US" sz="1800" b="1" dirty="0"/>
              <a:t> </a:t>
            </a:r>
            <a:r>
              <a:rPr lang="en-US" sz="1800" b="1" dirty="0" err="1"/>
              <a:t>kas</a:t>
            </a:r>
            <a:r>
              <a:rPr lang="en-US" sz="1800" b="1" dirty="0"/>
              <a:t> yang </a:t>
            </a:r>
            <a:r>
              <a:rPr lang="en-US" sz="1800" b="1" dirty="0" err="1"/>
              <a:t>diterima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penjualan</a:t>
            </a:r>
            <a:r>
              <a:rPr lang="en-US" sz="1800" b="1" dirty="0"/>
              <a:t> </a:t>
            </a:r>
            <a:r>
              <a:rPr lang="en-US" sz="1800" b="1" dirty="0" err="1"/>
              <a:t>tunai</a:t>
            </a:r>
            <a:r>
              <a:rPr lang="en-US" sz="1800" b="1" dirty="0"/>
              <a:t> </a:t>
            </a:r>
            <a:r>
              <a:rPr lang="en-US" sz="1800" b="1" dirty="0" err="1"/>
              <a:t>disetor</a:t>
            </a:r>
            <a:r>
              <a:rPr lang="en-US" sz="1800" b="1" dirty="0"/>
              <a:t> </a:t>
            </a:r>
            <a:r>
              <a:rPr lang="en-US" sz="1800" b="1" dirty="0" err="1"/>
              <a:t>seluruhnya</a:t>
            </a:r>
            <a:r>
              <a:rPr lang="en-US" sz="1800" b="1" dirty="0"/>
              <a:t> </a:t>
            </a:r>
            <a:r>
              <a:rPr lang="en-US" sz="1800" b="1" dirty="0" err="1"/>
              <a:t>dengan</a:t>
            </a:r>
            <a:r>
              <a:rPr lang="en-US" sz="1800" b="1" dirty="0"/>
              <a:t> </a:t>
            </a:r>
            <a:r>
              <a:rPr lang="en-US" sz="1800" b="1" dirty="0" err="1"/>
              <a:t>segera</a:t>
            </a:r>
            <a:r>
              <a:rPr lang="en-US" sz="1800" b="1" dirty="0"/>
              <a:t> </a:t>
            </a:r>
            <a:r>
              <a:rPr lang="en-US" sz="1800" b="1" dirty="0" err="1"/>
              <a:t>ke</a:t>
            </a:r>
            <a:r>
              <a:rPr lang="en-US" sz="1800" b="1" dirty="0"/>
              <a:t> bank</a:t>
            </a:r>
          </a:p>
          <a:p>
            <a:pPr lvl="0"/>
            <a:r>
              <a:rPr lang="en-US" sz="1800" b="1" dirty="0" err="1"/>
              <a:t>Apakah</a:t>
            </a:r>
            <a:r>
              <a:rPr lang="en-US" sz="1800" b="1" dirty="0"/>
              <a:t> </a:t>
            </a:r>
            <a:r>
              <a:rPr lang="en-US" sz="1800" b="1" dirty="0" err="1"/>
              <a:t>diadakan</a:t>
            </a:r>
            <a:r>
              <a:rPr lang="en-US" sz="1800" b="1" dirty="0"/>
              <a:t> </a:t>
            </a:r>
            <a:r>
              <a:rPr lang="en-US" sz="1800" b="1" dirty="0" err="1"/>
              <a:t>penghitunagn</a:t>
            </a:r>
            <a:r>
              <a:rPr lang="en-US" sz="1800" b="1" dirty="0"/>
              <a:t> </a:t>
            </a:r>
            <a:r>
              <a:rPr lang="en-US" sz="1800" b="1" dirty="0" err="1"/>
              <a:t>saldo</a:t>
            </a:r>
            <a:r>
              <a:rPr lang="en-US" sz="1800" b="1" dirty="0"/>
              <a:t> </a:t>
            </a:r>
            <a:r>
              <a:rPr lang="en-US" sz="1800" b="1" dirty="0" err="1"/>
              <a:t>kas</a:t>
            </a:r>
            <a:r>
              <a:rPr lang="en-US" sz="1800" b="1" dirty="0"/>
              <a:t> yang </a:t>
            </a:r>
            <a:r>
              <a:rPr lang="en-US" sz="1800" b="1" dirty="0" err="1"/>
              <a:t>ada</a:t>
            </a:r>
            <a:r>
              <a:rPr lang="en-US" sz="1800" b="1" dirty="0"/>
              <a:t> </a:t>
            </a:r>
            <a:r>
              <a:rPr lang="en-US" sz="1800" b="1" dirty="0" err="1"/>
              <a:t>ditangan</a:t>
            </a:r>
            <a:r>
              <a:rPr lang="en-US" sz="1800" b="1" dirty="0"/>
              <a:t> </a:t>
            </a:r>
            <a:r>
              <a:rPr lang="en-US" sz="1800" b="1" dirty="0" err="1"/>
              <a:t>fungsi</a:t>
            </a:r>
            <a:r>
              <a:rPr lang="en-US" sz="1800" b="1" dirty="0"/>
              <a:t> </a:t>
            </a:r>
            <a:r>
              <a:rPr lang="en-US" sz="1800" b="1" dirty="0" err="1"/>
              <a:t>penerimaan</a:t>
            </a:r>
            <a:r>
              <a:rPr lang="en-US" sz="1800" b="1" dirty="0"/>
              <a:t> </a:t>
            </a:r>
            <a:r>
              <a:rPr lang="en-US" sz="1800" b="1" dirty="0" err="1"/>
              <a:t>kas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periodek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secara</a:t>
            </a:r>
            <a:r>
              <a:rPr lang="en-US" sz="1800" b="1" dirty="0"/>
              <a:t> </a:t>
            </a:r>
            <a:r>
              <a:rPr lang="en-US" sz="1800" b="1" dirty="0" err="1"/>
              <a:t>mendadak</a:t>
            </a:r>
            <a:r>
              <a:rPr lang="en-US" sz="1800" b="1" dirty="0"/>
              <a:t> </a:t>
            </a:r>
            <a:r>
              <a:rPr lang="en-US" sz="1800" b="1" dirty="0" err="1"/>
              <a:t>oleh</a:t>
            </a:r>
            <a:r>
              <a:rPr lang="en-US" sz="1800" b="1" dirty="0"/>
              <a:t> </a:t>
            </a:r>
            <a:r>
              <a:rPr lang="en-US" sz="1800" b="1" dirty="0" err="1"/>
              <a:t>fungsi</a:t>
            </a:r>
            <a:r>
              <a:rPr lang="en-US" sz="1800" b="1" dirty="0"/>
              <a:t> </a:t>
            </a:r>
            <a:r>
              <a:rPr lang="en-US" sz="1800" b="1" dirty="0" err="1"/>
              <a:t>pemeriksaan</a:t>
            </a:r>
            <a:r>
              <a:rPr lang="en-US" sz="1800" b="1" dirty="0"/>
              <a:t> </a:t>
            </a:r>
            <a:r>
              <a:rPr lang="en-US" sz="1800" b="1" dirty="0" err="1" smtClean="0"/>
              <a:t>inten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9186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PRAKTEK YANG </a:t>
            </a:r>
            <a:r>
              <a:rPr lang="en-US" b="1" dirty="0" smtClean="0"/>
              <a:t>SEHAT </a:t>
            </a:r>
            <a:r>
              <a:rPr lang="en-US" sz="1800" b="1" dirty="0" err="1" smtClean="0"/>
              <a:t>lanjutan</a:t>
            </a:r>
            <a:r>
              <a:rPr lang="en-US" sz="1800" b="1" dirty="0" smtClean="0"/>
              <a:t> …..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UNSUR </a:t>
            </a:r>
            <a:r>
              <a:rPr lang="en-US" dirty="0"/>
              <a:t>PENGENDALIAN INTERN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en-US" sz="4500" b="1" dirty="0" err="1" smtClean="0"/>
              <a:t>Setiap</a:t>
            </a:r>
            <a:r>
              <a:rPr lang="en-US" sz="4500" b="1" dirty="0" smtClean="0"/>
              <a:t> </a:t>
            </a:r>
            <a:r>
              <a:rPr lang="en-US" sz="4500" b="1" dirty="0" err="1"/>
              <a:t>hari</a:t>
            </a:r>
            <a:r>
              <a:rPr lang="en-US" sz="4500" b="1" dirty="0"/>
              <a:t> </a:t>
            </a:r>
            <a:r>
              <a:rPr lang="en-US" sz="4500" b="1" dirty="0" err="1"/>
              <a:t>diadakan</a:t>
            </a:r>
            <a:r>
              <a:rPr lang="en-US" sz="4500" b="1" dirty="0"/>
              <a:t> </a:t>
            </a:r>
            <a:r>
              <a:rPr lang="en-US" sz="4500" b="1" dirty="0" err="1"/>
              <a:t>pembacaan</a:t>
            </a:r>
            <a:r>
              <a:rPr lang="en-US" sz="4500" b="1" dirty="0"/>
              <a:t> pita register </a:t>
            </a:r>
            <a:r>
              <a:rPr lang="en-US" sz="4500" b="1" dirty="0" err="1"/>
              <a:t>kas</a:t>
            </a:r>
            <a:r>
              <a:rPr lang="en-US" sz="4500" b="1" dirty="0"/>
              <a:t> </a:t>
            </a:r>
            <a:r>
              <a:rPr lang="en-US" sz="4500" b="1" dirty="0" err="1"/>
              <a:t>oleh</a:t>
            </a:r>
            <a:r>
              <a:rPr lang="en-US" sz="4500" b="1" dirty="0"/>
              <a:t> </a:t>
            </a:r>
            <a:r>
              <a:rPr lang="en-US" sz="4500" b="1" dirty="0" err="1"/>
              <a:t>fungsi</a:t>
            </a:r>
            <a:r>
              <a:rPr lang="en-US" sz="4500" b="1" dirty="0"/>
              <a:t> </a:t>
            </a:r>
            <a:r>
              <a:rPr lang="en-US" sz="4500" b="1" dirty="0" err="1"/>
              <a:t>pemeriksaan</a:t>
            </a:r>
            <a:r>
              <a:rPr lang="en-US" sz="4500" b="1" dirty="0"/>
              <a:t> intern </a:t>
            </a:r>
            <a:r>
              <a:rPr lang="en-US" sz="4500" b="1" dirty="0" err="1"/>
              <a:t>dan</a:t>
            </a:r>
            <a:r>
              <a:rPr lang="en-US" sz="4500" b="1" dirty="0"/>
              <a:t> </a:t>
            </a:r>
            <a:r>
              <a:rPr lang="en-US" sz="4500" b="1" dirty="0" err="1"/>
              <a:t>diadakan</a:t>
            </a:r>
            <a:r>
              <a:rPr lang="en-US" sz="4500" b="1" dirty="0"/>
              <a:t> </a:t>
            </a:r>
            <a:r>
              <a:rPr lang="en-US" sz="4500" b="1" dirty="0" err="1"/>
              <a:t>pencocokan</a:t>
            </a:r>
            <a:r>
              <a:rPr lang="en-US" sz="4500" b="1" dirty="0"/>
              <a:t> </a:t>
            </a:r>
            <a:r>
              <a:rPr lang="en-US" sz="4500" b="1" dirty="0" err="1"/>
              <a:t>antara</a:t>
            </a:r>
            <a:r>
              <a:rPr lang="en-US" sz="4500" b="1" dirty="0"/>
              <a:t> pita </a:t>
            </a:r>
          </a:p>
          <a:p>
            <a:pPr lvl="0"/>
            <a:r>
              <a:rPr lang="en-US" sz="4500" b="1" dirty="0"/>
              <a:t>register </a:t>
            </a:r>
            <a:r>
              <a:rPr lang="en-US" sz="4500" b="1" dirty="0" err="1"/>
              <a:t>kas</a:t>
            </a:r>
            <a:r>
              <a:rPr lang="en-US" sz="4500" b="1" dirty="0"/>
              <a:t> </a:t>
            </a:r>
            <a:r>
              <a:rPr lang="en-US" sz="4500" b="1" dirty="0" err="1"/>
              <a:t>tersebut</a:t>
            </a:r>
            <a:r>
              <a:rPr lang="en-US" sz="4500" b="1" dirty="0"/>
              <a:t> </a:t>
            </a:r>
            <a:r>
              <a:rPr lang="en-US" sz="4500" b="1" dirty="0" err="1"/>
              <a:t>dangan</a:t>
            </a:r>
            <a:r>
              <a:rPr lang="en-US" sz="4500" b="1" dirty="0"/>
              <a:t> </a:t>
            </a:r>
            <a:r>
              <a:rPr lang="en-US" sz="4500" b="1" dirty="0" err="1"/>
              <a:t>jumlah</a:t>
            </a:r>
            <a:r>
              <a:rPr lang="en-US" sz="4500" b="1" dirty="0"/>
              <a:t> </a:t>
            </a:r>
            <a:r>
              <a:rPr lang="en-US" sz="4500" b="1" dirty="0" err="1"/>
              <a:t>kas</a:t>
            </a:r>
            <a:r>
              <a:rPr lang="en-US" sz="4500" b="1" dirty="0"/>
              <a:t> yang </a:t>
            </a:r>
            <a:r>
              <a:rPr lang="en-US" sz="4500" b="1" dirty="0" err="1"/>
              <a:t>diterima</a:t>
            </a:r>
            <a:r>
              <a:rPr lang="en-US" sz="4500" b="1" dirty="0"/>
              <a:t> </a:t>
            </a:r>
            <a:r>
              <a:rPr lang="en-US" sz="4500" b="1" dirty="0" err="1"/>
              <a:t>dari</a:t>
            </a:r>
            <a:r>
              <a:rPr lang="en-US" sz="4500" b="1" dirty="0"/>
              <a:t> </a:t>
            </a:r>
            <a:r>
              <a:rPr lang="en-US" sz="4500" b="1" dirty="0" err="1"/>
              <a:t>penjualan</a:t>
            </a:r>
            <a:r>
              <a:rPr lang="en-US" sz="4500" b="1" dirty="0"/>
              <a:t> </a:t>
            </a:r>
            <a:r>
              <a:rPr lang="en-US" sz="4500" b="1" dirty="0" err="1"/>
              <a:t>tunai</a:t>
            </a:r>
            <a:endParaRPr lang="en-US" sz="4500" b="1" dirty="0"/>
          </a:p>
          <a:p>
            <a:pPr lvl="0"/>
            <a:r>
              <a:rPr lang="en-US" sz="4500" b="1" dirty="0" err="1"/>
              <a:t>Secara</a:t>
            </a:r>
            <a:r>
              <a:rPr lang="en-US" sz="4500" b="1" dirty="0"/>
              <a:t> </a:t>
            </a:r>
            <a:r>
              <a:rPr lang="en-US" sz="4500" b="1" dirty="0" err="1"/>
              <a:t>periodek</a:t>
            </a:r>
            <a:r>
              <a:rPr lang="en-US" sz="4500" b="1" dirty="0"/>
              <a:t> </a:t>
            </a:r>
            <a:r>
              <a:rPr lang="en-US" sz="4500" b="1" dirty="0" err="1"/>
              <a:t>diadakan</a:t>
            </a:r>
            <a:r>
              <a:rPr lang="en-US" sz="4500" b="1" dirty="0"/>
              <a:t> </a:t>
            </a:r>
            <a:r>
              <a:rPr lang="en-US" sz="4500" b="1" dirty="0" err="1"/>
              <a:t>rekonsiliasi</a:t>
            </a:r>
            <a:r>
              <a:rPr lang="en-US" sz="4500" b="1" dirty="0"/>
              <a:t> bank </a:t>
            </a:r>
            <a:r>
              <a:rPr lang="en-US" sz="4500" b="1" dirty="0" err="1"/>
              <a:t>oleh</a:t>
            </a:r>
            <a:r>
              <a:rPr lang="en-US" sz="4500" b="1" dirty="0"/>
              <a:t> </a:t>
            </a:r>
            <a:r>
              <a:rPr lang="en-US" sz="4500" b="1" dirty="0" err="1"/>
              <a:t>fungsi</a:t>
            </a:r>
            <a:r>
              <a:rPr lang="en-US" sz="4500" b="1" dirty="0"/>
              <a:t> </a:t>
            </a:r>
            <a:r>
              <a:rPr lang="en-US" sz="4500" b="1" dirty="0" err="1"/>
              <a:t>yag</a:t>
            </a:r>
            <a:r>
              <a:rPr lang="en-US" sz="4500" b="1" dirty="0"/>
              <a:t> </a:t>
            </a:r>
            <a:r>
              <a:rPr lang="en-US" sz="4500" b="1" dirty="0" err="1"/>
              <a:t>tidak</a:t>
            </a:r>
            <a:r>
              <a:rPr lang="en-US" sz="4500" b="1" dirty="0"/>
              <a:t> </a:t>
            </a:r>
            <a:r>
              <a:rPr lang="en-US" sz="4500" b="1" dirty="0" err="1"/>
              <a:t>menyelenggarakan</a:t>
            </a:r>
            <a:r>
              <a:rPr lang="en-US" sz="4500" b="1" dirty="0"/>
              <a:t> </a:t>
            </a:r>
            <a:r>
              <a:rPr lang="en-US" sz="4500" b="1" dirty="0" err="1"/>
              <a:t>catatan</a:t>
            </a:r>
            <a:r>
              <a:rPr lang="en-US" sz="4500" b="1" dirty="0"/>
              <a:t> </a:t>
            </a:r>
            <a:r>
              <a:rPr lang="en-US" sz="4500" b="1" dirty="0" err="1"/>
              <a:t>akuntansi</a:t>
            </a:r>
            <a:r>
              <a:rPr lang="en-US" sz="4500" b="1" dirty="0"/>
              <a:t> </a:t>
            </a:r>
            <a:r>
              <a:rPr lang="en-US" sz="4500" b="1" dirty="0" err="1"/>
              <a:t>dan</a:t>
            </a:r>
            <a:r>
              <a:rPr lang="en-US" sz="4500" b="1" dirty="0"/>
              <a:t> yang </a:t>
            </a:r>
            <a:r>
              <a:rPr lang="en-US" sz="4500" b="1" dirty="0" err="1"/>
              <a:t>tidak</a:t>
            </a:r>
            <a:r>
              <a:rPr lang="en-US" sz="4500" b="1" dirty="0"/>
              <a:t> </a:t>
            </a:r>
            <a:r>
              <a:rPr lang="en-US" sz="4500" b="1" dirty="0" err="1"/>
              <a:t>menerima</a:t>
            </a:r>
            <a:r>
              <a:rPr lang="en-US" sz="4500" b="1" dirty="0"/>
              <a:t> </a:t>
            </a:r>
            <a:r>
              <a:rPr lang="en-US" sz="4500" b="1" dirty="0" err="1"/>
              <a:t>kas</a:t>
            </a:r>
            <a:endParaRPr lang="en-US" sz="4500" b="1" dirty="0"/>
          </a:p>
          <a:p>
            <a:r>
              <a:rPr lang="en-US" b="1" dirty="0"/>
              <a:t> </a:t>
            </a:r>
          </a:p>
          <a:p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KUESIONER </a:t>
            </a:r>
            <a:r>
              <a:rPr lang="en-US" dirty="0"/>
              <a:t>PENGENDALIAN INTEN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b="1" dirty="0" err="1" smtClean="0"/>
              <a:t>Apakah</a:t>
            </a:r>
            <a:r>
              <a:rPr lang="en-US" b="1" dirty="0" smtClean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diadakn</a:t>
            </a:r>
            <a:r>
              <a:rPr lang="en-US" b="1" dirty="0"/>
              <a:t> </a:t>
            </a:r>
            <a:r>
              <a:rPr lang="en-US" b="1" dirty="0" err="1"/>
              <a:t>pembacaan</a:t>
            </a:r>
            <a:r>
              <a:rPr lang="en-US" b="1" dirty="0"/>
              <a:t> pita register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</a:t>
            </a:r>
            <a:r>
              <a:rPr lang="en-US" b="1" dirty="0" err="1"/>
              <a:t>pemeriksa</a:t>
            </a:r>
            <a:r>
              <a:rPr lang="en-US" b="1" dirty="0"/>
              <a:t> intern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diadakan</a:t>
            </a:r>
            <a:r>
              <a:rPr lang="en-US" b="1" dirty="0"/>
              <a:t> </a:t>
            </a:r>
            <a:r>
              <a:rPr lang="en-US" b="1" dirty="0" err="1"/>
              <a:t>pencocokan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pita register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/>
              <a:t>terdebut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yang </a:t>
            </a:r>
            <a:r>
              <a:rPr lang="en-US" b="1" dirty="0" err="1"/>
              <a:t>diterima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endParaRPr lang="en-US" b="1" dirty="0"/>
          </a:p>
          <a:p>
            <a:r>
              <a:rPr lang="en-US" b="1" dirty="0" err="1"/>
              <a:t>Apakan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periodik</a:t>
            </a:r>
            <a:r>
              <a:rPr lang="en-US" b="1" dirty="0"/>
              <a:t> </a:t>
            </a:r>
            <a:r>
              <a:rPr lang="en-US" b="1" dirty="0" err="1"/>
              <a:t>diadakan</a:t>
            </a:r>
            <a:r>
              <a:rPr lang="en-US" b="1" dirty="0"/>
              <a:t> </a:t>
            </a:r>
            <a:r>
              <a:rPr lang="en-US" b="1" dirty="0" err="1"/>
              <a:t>rekonsiliasi</a:t>
            </a:r>
            <a:r>
              <a:rPr lang="en-US" b="1" dirty="0"/>
              <a:t> bank </a:t>
            </a:r>
            <a:r>
              <a:rPr lang="en-US" b="1" dirty="0" err="1"/>
              <a:t>oleh</a:t>
            </a:r>
            <a:r>
              <a:rPr lang="en-US" b="1" dirty="0"/>
              <a:t> </a:t>
            </a:r>
            <a:r>
              <a:rPr lang="en-US" b="1" dirty="0" err="1"/>
              <a:t>fungsi</a:t>
            </a:r>
            <a:r>
              <a:rPr lang="en-US" b="1" dirty="0"/>
              <a:t> yang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menyelenggarakan</a:t>
            </a:r>
            <a:r>
              <a:rPr lang="en-US" b="1" dirty="0"/>
              <a:t>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akuntansi</a:t>
            </a:r>
            <a:r>
              <a:rPr lang="en-US" b="1" dirty="0"/>
              <a:t> </a:t>
            </a:r>
            <a:r>
              <a:rPr lang="en-US" b="1" dirty="0" err="1"/>
              <a:t>ldan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menerima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6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>PENGUJIAN KEPATUHAN </a:t>
            </a:r>
            <a:br>
              <a:rPr lang="en-US" b="1" dirty="0"/>
            </a:br>
            <a:r>
              <a:rPr lang="en-US" b="1" dirty="0"/>
              <a:t>THD. SIKLUS PENDAPATAN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err="1"/>
              <a:t>Siklus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krediit</a:t>
            </a:r>
            <a:r>
              <a:rPr lang="en-US" b="1" dirty="0"/>
              <a:t>,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r>
              <a:rPr lang="en-US" b="1" dirty="0"/>
              <a:t>,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retur</a:t>
            </a:r>
            <a:r>
              <a:rPr lang="en-US" b="1" dirty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penghapusan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. </a:t>
            </a:r>
            <a:endParaRPr lang="en-US" b="1" dirty="0" smtClean="0"/>
          </a:p>
          <a:p>
            <a:r>
              <a:rPr lang="en-US" b="1" dirty="0" err="1" smtClean="0"/>
              <a:t>Dokumen</a:t>
            </a:r>
            <a:r>
              <a:rPr lang="en-US" b="1" dirty="0" smtClean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smtClean="0"/>
              <a:t>: </a:t>
            </a:r>
            <a:r>
              <a:rPr lang="en-US" b="1" dirty="0" err="1" smtClean="0"/>
              <a:t>Faktur</a:t>
            </a:r>
            <a:r>
              <a:rPr lang="en-US" b="1" dirty="0" smtClean="0"/>
              <a:t> </a:t>
            </a:r>
            <a:r>
              <a:rPr lang="en-US" b="1" dirty="0" err="1"/>
              <a:t>penjualan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tunai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, memo </a:t>
            </a:r>
            <a:r>
              <a:rPr lang="en-US" b="1" dirty="0" err="1"/>
              <a:t>kredit</a:t>
            </a:r>
            <a:r>
              <a:rPr lang="en-US" b="1" dirty="0"/>
              <a:t>, </a:t>
            </a:r>
            <a:r>
              <a:rPr lang="en-US" b="1" dirty="0" err="1"/>
              <a:t>bukti</a:t>
            </a:r>
            <a:r>
              <a:rPr lang="en-US" b="1" dirty="0"/>
              <a:t> memorial, </a:t>
            </a:r>
            <a:r>
              <a:rPr lang="en-US" b="1" dirty="0" err="1"/>
              <a:t>bukti</a:t>
            </a:r>
            <a:r>
              <a:rPr lang="en-US" b="1" dirty="0"/>
              <a:t> </a:t>
            </a:r>
            <a:r>
              <a:rPr lang="en-US" b="1" dirty="0" err="1"/>
              <a:t>kas</a:t>
            </a:r>
            <a:r>
              <a:rPr lang="en-US" b="1" dirty="0"/>
              <a:t> </a:t>
            </a:r>
            <a:r>
              <a:rPr lang="en-US" b="1" dirty="0" err="1" smtClean="0"/>
              <a:t>masuk</a:t>
            </a:r>
            <a:endParaRPr lang="en-US" b="1" dirty="0"/>
          </a:p>
          <a:p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pengendalian</a:t>
            </a:r>
            <a:r>
              <a:rPr lang="en-US" b="1" dirty="0"/>
              <a:t> intern, </a:t>
            </a:r>
            <a:r>
              <a:rPr lang="en-US" b="1" dirty="0" err="1"/>
              <a:t>akuntan</a:t>
            </a:r>
            <a:r>
              <a:rPr lang="en-US" b="1" dirty="0"/>
              <a:t> </a:t>
            </a:r>
            <a:r>
              <a:rPr lang="en-US" b="1" dirty="0" err="1"/>
              <a:t>publik</a:t>
            </a:r>
            <a:r>
              <a:rPr lang="en-US" b="1" dirty="0"/>
              <a:t> </a:t>
            </a:r>
            <a:r>
              <a:rPr lang="en-US" b="1" dirty="0" err="1"/>
              <a:t>merancang</a:t>
            </a:r>
            <a:r>
              <a:rPr lang="en-US" b="1" dirty="0"/>
              <a:t> </a:t>
            </a:r>
            <a:r>
              <a:rPr lang="en-US" b="1" dirty="0" err="1"/>
              <a:t>kuesioner</a:t>
            </a:r>
            <a:r>
              <a:rPr lang="en-US" b="1" dirty="0"/>
              <a:t> </a:t>
            </a:r>
            <a:r>
              <a:rPr lang="en-US" b="1" dirty="0" err="1"/>
              <a:t>pengendalian</a:t>
            </a:r>
            <a:r>
              <a:rPr lang="en-US" b="1" dirty="0"/>
              <a:t> intern </a:t>
            </a:r>
            <a:r>
              <a:rPr lang="en-US" b="1" dirty="0" err="1" smtClean="0"/>
              <a:t>standar</a:t>
            </a:r>
            <a:r>
              <a:rPr lang="en-US" b="1" dirty="0" smtClean="0"/>
              <a:t> : </a:t>
            </a:r>
            <a:r>
              <a:rPr lang="en-US" b="1" dirty="0" err="1" smtClean="0"/>
              <a:t>Unsur-unsur</a:t>
            </a:r>
            <a:r>
              <a:rPr lang="en-US" b="1" dirty="0" smtClean="0"/>
              <a:t> </a:t>
            </a:r>
            <a:r>
              <a:rPr lang="en-US" b="1" dirty="0" err="1"/>
              <a:t>pokok</a:t>
            </a:r>
            <a:r>
              <a:rPr lang="en-US" b="1" dirty="0"/>
              <a:t> </a:t>
            </a:r>
            <a:r>
              <a:rPr lang="en-US" b="1" dirty="0" err="1"/>
              <a:t>yakni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,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wewenang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prosedur</a:t>
            </a:r>
            <a:r>
              <a:rPr lang="en-US" b="1" dirty="0"/>
              <a:t> </a:t>
            </a:r>
            <a:r>
              <a:rPr lang="en-US" b="1" dirty="0" err="1"/>
              <a:t>pencatatan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praktik</a:t>
            </a:r>
            <a:r>
              <a:rPr lang="en-US" b="1" dirty="0"/>
              <a:t> yang </a:t>
            </a:r>
            <a:r>
              <a:rPr lang="en-US" b="1" dirty="0" err="1"/>
              <a:t>sehat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68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 </a:t>
            </a:r>
            <a:br>
              <a:rPr lang="en-US" b="1" dirty="0"/>
            </a:br>
            <a:r>
              <a:rPr lang="en-US" b="1" dirty="0"/>
              <a:t>PENGUJIAN KEPATUHAN </a:t>
            </a:r>
            <a:br>
              <a:rPr lang="en-US" b="1" dirty="0"/>
            </a:br>
            <a:r>
              <a:rPr lang="en-US" b="1" dirty="0"/>
              <a:t>THD. SIKLUS </a:t>
            </a:r>
            <a:r>
              <a:rPr lang="en-US" b="1" dirty="0" smtClean="0"/>
              <a:t>PENDAPATAN </a:t>
            </a:r>
            <a:r>
              <a:rPr lang="en-US" sz="1600" b="1" dirty="0" err="1" smtClean="0"/>
              <a:t>lanjutan</a:t>
            </a:r>
            <a:r>
              <a:rPr lang="en-US" sz="1600" b="1" dirty="0" smtClean="0"/>
              <a:t> ………..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/>
              <a:t>membuktikan</a:t>
            </a:r>
            <a:r>
              <a:rPr lang="en-US" b="1" dirty="0"/>
              <a:t> </a:t>
            </a:r>
            <a:r>
              <a:rPr lang="en-US" b="1" dirty="0" err="1"/>
              <a:t>apakah</a:t>
            </a:r>
            <a:r>
              <a:rPr lang="en-US" b="1" dirty="0"/>
              <a:t> </a:t>
            </a:r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pengendalian</a:t>
            </a:r>
            <a:r>
              <a:rPr lang="en-US" b="1" dirty="0"/>
              <a:t> intern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siklus</a:t>
            </a:r>
            <a:r>
              <a:rPr lang="en-US" b="1" dirty="0"/>
              <a:t> </a:t>
            </a:r>
            <a:r>
              <a:rPr lang="en-US" b="1" dirty="0" err="1"/>
              <a:t>pendapatan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, </a:t>
            </a:r>
            <a:r>
              <a:rPr lang="en-US" b="1" dirty="0" err="1"/>
              <a:t>akuntan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kepatuhan</a:t>
            </a:r>
            <a:r>
              <a:rPr lang="en-US" b="1" dirty="0"/>
              <a:t> </a:t>
            </a:r>
            <a:r>
              <a:rPr lang="en-US" b="1" dirty="0" smtClean="0"/>
              <a:t>:</a:t>
            </a:r>
          </a:p>
          <a:p>
            <a:endParaRPr lang="en-US" b="1" dirty="0"/>
          </a:p>
          <a:p>
            <a:pPr lvl="0"/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membuktikan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kepatuhan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smtClean="0"/>
              <a:t>PI</a:t>
            </a:r>
          </a:p>
          <a:p>
            <a:pPr lvl="0"/>
            <a:endParaRPr lang="en-US" b="1" dirty="0" smtClean="0"/>
          </a:p>
          <a:p>
            <a:pPr lvl="0"/>
            <a:r>
              <a:rPr lang="en-US" b="1" dirty="0" err="1" smtClean="0"/>
              <a:t>Pengujian</a:t>
            </a:r>
            <a:r>
              <a:rPr lang="en-US" b="1" dirty="0" smtClean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membuktikan</a:t>
            </a:r>
            <a:r>
              <a:rPr lang="en-US" b="1" dirty="0"/>
              <a:t> </a:t>
            </a:r>
            <a:r>
              <a:rPr lang="en-US" b="1" dirty="0" err="1"/>
              <a:t>tingkat</a:t>
            </a:r>
            <a:r>
              <a:rPr lang="en-US" b="1" dirty="0"/>
              <a:t> </a:t>
            </a:r>
            <a:r>
              <a:rPr lang="en-US" b="1" dirty="0" err="1"/>
              <a:t>kepatuhan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smtClean="0"/>
              <a:t>PI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kerangka</a:t>
            </a:r>
            <a:r>
              <a:rPr lang="en-US" sz="2800" b="1" dirty="0"/>
              <a:t> </a:t>
            </a:r>
            <a:r>
              <a:rPr lang="en-US" sz="2800" b="1" dirty="0" err="1"/>
              <a:t>perencanaan</a:t>
            </a:r>
            <a:r>
              <a:rPr lang="en-US" sz="2800" b="1" dirty="0"/>
              <a:t> program </a:t>
            </a:r>
            <a:r>
              <a:rPr lang="en-US" sz="2800" b="1" dirty="0" err="1"/>
              <a:t>pengujian</a:t>
            </a:r>
            <a:r>
              <a:rPr lang="en-US" sz="2800" b="1" dirty="0"/>
              <a:t> </a:t>
            </a:r>
            <a:r>
              <a:rPr lang="en-US" sz="2800" b="1" dirty="0" err="1"/>
              <a:t>kepatuhan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Siklus</a:t>
            </a:r>
            <a:r>
              <a:rPr lang="en-US" sz="2800" b="1" dirty="0"/>
              <a:t> </a:t>
            </a:r>
            <a:r>
              <a:rPr lang="en-US" sz="2800" b="1" dirty="0" err="1"/>
              <a:t>Pendapatan</a:t>
            </a:r>
            <a:r>
              <a:rPr lang="en-US" sz="2800" b="1" dirty="0"/>
              <a:t>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b="1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 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  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Unsur</a:t>
            </a:r>
            <a:r>
              <a:rPr lang="en-US" b="1" dirty="0" smtClean="0">
                <a:solidFill>
                  <a:srgbClr val="FFFF00"/>
                </a:solidFill>
              </a:rPr>
              <a:t> PI </a:t>
            </a:r>
            <a:r>
              <a:rPr lang="en-US" b="1" dirty="0" err="1" smtClean="0">
                <a:solidFill>
                  <a:srgbClr val="FFFF00"/>
                </a:solidFill>
              </a:rPr>
              <a:t>dlm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siklus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pendapatan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1336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Kuesioner</a:t>
            </a:r>
            <a:r>
              <a:rPr lang="en-US" b="1" dirty="0" smtClean="0">
                <a:solidFill>
                  <a:srgbClr val="FFC000"/>
                </a:solidFill>
              </a:rPr>
              <a:t> PI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21336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Uji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Kepatuhan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14800"/>
            <a:ext cx="2362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err="1">
                <a:solidFill>
                  <a:srgbClr val="92D050"/>
                </a:solidFill>
              </a:rPr>
              <a:t>Sistem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err="1">
                <a:solidFill>
                  <a:srgbClr val="92D050"/>
                </a:solidFill>
              </a:rPr>
              <a:t>penjualan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smtClean="0">
                <a:solidFill>
                  <a:srgbClr val="92D050"/>
                </a:solidFill>
              </a:rPr>
              <a:t> 	</a:t>
            </a:r>
            <a:r>
              <a:rPr lang="en-US" sz="1600" b="1" dirty="0" err="1" smtClean="0">
                <a:solidFill>
                  <a:srgbClr val="92D050"/>
                </a:solidFill>
              </a:rPr>
              <a:t>kredit</a:t>
            </a:r>
            <a:endParaRPr lang="en-US" sz="1600" b="1" dirty="0">
              <a:solidFill>
                <a:srgbClr val="92D050"/>
              </a:solidFill>
            </a:endParaRPr>
          </a:p>
          <a:p>
            <a:r>
              <a:rPr lang="en-US" sz="1600" b="1" dirty="0" err="1">
                <a:solidFill>
                  <a:srgbClr val="92D050"/>
                </a:solidFill>
              </a:rPr>
              <a:t>Sistem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err="1">
                <a:solidFill>
                  <a:srgbClr val="92D050"/>
                </a:solidFill>
              </a:rPr>
              <a:t>penjualan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smtClean="0">
                <a:solidFill>
                  <a:srgbClr val="92D050"/>
                </a:solidFill>
              </a:rPr>
              <a:t>	</a:t>
            </a:r>
            <a:r>
              <a:rPr lang="en-US" sz="1600" b="1" dirty="0" err="1" smtClean="0">
                <a:solidFill>
                  <a:srgbClr val="92D050"/>
                </a:solidFill>
              </a:rPr>
              <a:t>tunai</a:t>
            </a:r>
            <a:endParaRPr lang="en-US" sz="1600" b="1" dirty="0">
              <a:solidFill>
                <a:srgbClr val="92D050"/>
              </a:solidFill>
            </a:endParaRPr>
          </a:p>
          <a:p>
            <a:r>
              <a:rPr lang="en-US" sz="1600" b="1" dirty="0" err="1">
                <a:solidFill>
                  <a:srgbClr val="92D050"/>
                </a:solidFill>
              </a:rPr>
              <a:t>Sistem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err="1">
                <a:solidFill>
                  <a:srgbClr val="92D050"/>
                </a:solidFill>
              </a:rPr>
              <a:t>retur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smtClean="0">
                <a:solidFill>
                  <a:srgbClr val="92D050"/>
                </a:solidFill>
              </a:rPr>
              <a:t>	</a:t>
            </a:r>
            <a:r>
              <a:rPr lang="en-US" sz="1600" b="1" dirty="0" err="1" smtClean="0">
                <a:solidFill>
                  <a:srgbClr val="92D050"/>
                </a:solidFill>
              </a:rPr>
              <a:t>penjualan</a:t>
            </a:r>
            <a:endParaRPr lang="en-US" sz="1600" b="1" dirty="0">
              <a:solidFill>
                <a:srgbClr val="92D050"/>
              </a:solidFill>
            </a:endParaRPr>
          </a:p>
          <a:p>
            <a:r>
              <a:rPr lang="en-US" sz="1600" b="1" dirty="0" err="1">
                <a:solidFill>
                  <a:srgbClr val="92D050"/>
                </a:solidFill>
              </a:rPr>
              <a:t>Sistem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err="1">
                <a:solidFill>
                  <a:srgbClr val="92D050"/>
                </a:solidFill>
              </a:rPr>
              <a:t>penghapusan</a:t>
            </a:r>
            <a:r>
              <a:rPr lang="en-US" sz="1600" b="1" dirty="0">
                <a:solidFill>
                  <a:srgbClr val="92D050"/>
                </a:solidFill>
              </a:rPr>
              <a:t> </a:t>
            </a:r>
            <a:r>
              <a:rPr lang="en-US" sz="1600" b="1" dirty="0" smtClean="0">
                <a:solidFill>
                  <a:srgbClr val="92D050"/>
                </a:solidFill>
              </a:rPr>
              <a:t>	</a:t>
            </a:r>
            <a:r>
              <a:rPr lang="en-US" sz="1600" b="1" dirty="0" err="1" smtClean="0">
                <a:solidFill>
                  <a:srgbClr val="92D050"/>
                </a:solidFill>
              </a:rPr>
              <a:t>piutang</a:t>
            </a:r>
            <a:endParaRPr lang="en-US" sz="1600" b="1" dirty="0">
              <a:solidFill>
                <a:srgbClr val="92D050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743200" y="2590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5715000" y="2590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4" idx="2"/>
          </p:cNvCxnSpPr>
          <p:nvPr/>
        </p:nvCxnSpPr>
        <p:spPr>
          <a:xfrm flipV="1">
            <a:off x="1562100" y="3048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5181600"/>
            <a:ext cx="449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39000" y="30480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29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-228600"/>
            <a:ext cx="81534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AutoNum type="romanUcPeriod" startAt="5"/>
            </a:pPr>
            <a:endParaRPr lang="en-US" sz="2800" b="1" dirty="0" smtClean="0">
              <a:solidFill>
                <a:srgbClr val="00B0F0"/>
              </a:solidFill>
            </a:endParaRPr>
          </a:p>
          <a:p>
            <a:pPr marL="571500" indent="-571500">
              <a:buAutoNum type="romanUcPeriod" startAt="5"/>
            </a:pPr>
            <a:endParaRPr lang="id-ID" sz="2800" b="1" dirty="0" smtClean="0">
              <a:solidFill>
                <a:srgbClr val="00B0F0"/>
              </a:solidFill>
            </a:endParaRPr>
          </a:p>
          <a:p>
            <a:pPr marL="571500" indent="-571500">
              <a:buAutoNum type="romanUcPeriod" startAt="5"/>
            </a:pPr>
            <a:r>
              <a:rPr lang="en-US" sz="2800" b="1" dirty="0" smtClean="0">
                <a:solidFill>
                  <a:srgbClr val="00B0F0"/>
                </a:solidFill>
              </a:rPr>
              <a:t>PENGUJIAN </a:t>
            </a:r>
            <a:r>
              <a:rPr lang="en-US" sz="2800" b="1" dirty="0">
                <a:solidFill>
                  <a:srgbClr val="00B0F0"/>
                </a:solidFill>
              </a:rPr>
              <a:t>KEPATUHAN TERHADAP SIKLUS        PEMBELIAN	</a:t>
            </a:r>
            <a:endParaRPr lang="id-ID" sz="2800" b="1" dirty="0" smtClean="0">
              <a:solidFill>
                <a:srgbClr val="00B0F0"/>
              </a:solidFill>
            </a:endParaRPr>
          </a:p>
          <a:p>
            <a:endParaRPr lang="en-US" sz="2800" b="1" dirty="0" smtClean="0">
              <a:solidFill>
                <a:srgbClr val="00B0F0"/>
              </a:solidFill>
            </a:endParaRPr>
          </a:p>
          <a:p>
            <a:r>
              <a:rPr lang="en-US" sz="2800" b="1" dirty="0"/>
              <a:t> </a:t>
            </a:r>
            <a:r>
              <a:rPr lang="en-US" sz="2800" b="1" dirty="0" smtClean="0">
                <a:solidFill>
                  <a:srgbClr val="FFC000"/>
                </a:solidFill>
              </a:rPr>
              <a:t>VI</a:t>
            </a:r>
            <a:r>
              <a:rPr lang="en-US" sz="2800" b="1" dirty="0">
                <a:solidFill>
                  <a:srgbClr val="FFC000"/>
                </a:solidFill>
              </a:rPr>
              <a:t>.      PENGUJIAN </a:t>
            </a:r>
            <a:r>
              <a:rPr lang="en-US" sz="2800" b="1" dirty="0" smtClean="0">
                <a:solidFill>
                  <a:srgbClr val="FFC000"/>
                </a:solidFill>
              </a:rPr>
              <a:t>SUBSTANTIF-PERSEDIAAN</a:t>
            </a:r>
            <a:r>
              <a:rPr lang="en-US" sz="2800" b="1" dirty="0"/>
              <a:t>				</a:t>
            </a:r>
            <a:endParaRPr lang="en-US" sz="2800" dirty="0"/>
          </a:p>
          <a:p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VII.    PENGUJIAN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SUBSTANTIF-INVESTASI      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/>
              <a:t> </a:t>
            </a:r>
            <a:endParaRPr lang="en-US" sz="2800" dirty="0"/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VIII.  PENGUJIAN SUBSTANTIF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AKTIVA TETAP</a:t>
            </a:r>
            <a:r>
              <a:rPr lang="en-US" sz="2800" b="1" dirty="0"/>
              <a:t>			</a:t>
            </a:r>
            <a:endParaRPr lang="en-US" sz="2800" dirty="0"/>
          </a:p>
          <a:p>
            <a:r>
              <a:rPr lang="en-US" sz="2800" b="1" dirty="0">
                <a:solidFill>
                  <a:srgbClr val="FFFF00"/>
                </a:solidFill>
              </a:rPr>
              <a:t>IX.     PENGUJIAN SUBSTANTIF </a:t>
            </a:r>
            <a:r>
              <a:rPr lang="en-US" sz="2800" b="1" dirty="0" smtClean="0">
                <a:solidFill>
                  <a:srgbClr val="FFFF00"/>
                </a:solidFill>
              </a:rPr>
              <a:t>- </a:t>
            </a:r>
            <a:r>
              <a:rPr lang="en-US" sz="2800" b="1" dirty="0">
                <a:solidFill>
                  <a:srgbClr val="FFFF00"/>
                </a:solidFill>
              </a:rPr>
              <a:t>HUTANG </a:t>
            </a:r>
            <a:r>
              <a:rPr lang="en-US" sz="2800" b="1" dirty="0" smtClean="0">
                <a:solidFill>
                  <a:srgbClr val="FFFF00"/>
                </a:solidFill>
              </a:rPr>
              <a:t>	LANCAR </a:t>
            </a:r>
            <a:r>
              <a:rPr lang="en-US" sz="2800" b="1" dirty="0">
                <a:solidFill>
                  <a:srgbClr val="FFFF00"/>
                </a:solidFill>
              </a:rPr>
              <a:t>&amp; JANGKA PANJANG		</a:t>
            </a:r>
            <a:r>
              <a:rPr lang="en-US" sz="2800" b="1" dirty="0"/>
              <a:t>	 </a:t>
            </a:r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X.     PENGUJIAN SUBSTANTIF </a:t>
            </a:r>
            <a:r>
              <a:rPr lang="en-US" sz="2800" b="1" dirty="0" smtClean="0">
                <a:solidFill>
                  <a:srgbClr val="FF0000"/>
                </a:solidFill>
              </a:rPr>
              <a:t>-MODAL </a:t>
            </a:r>
            <a:r>
              <a:rPr lang="en-US" sz="2800" b="1" dirty="0">
                <a:solidFill>
                  <a:srgbClr val="FF0000"/>
                </a:solidFill>
              </a:rPr>
              <a:t>SENDIRI</a:t>
            </a:r>
            <a:r>
              <a:rPr lang="en-US" sz="2800" b="1" dirty="0"/>
              <a:t>		</a:t>
            </a:r>
            <a:endParaRPr lang="en-US" sz="2800" dirty="0"/>
          </a:p>
          <a:p>
            <a:r>
              <a:rPr lang="en-US" sz="3200" dirty="0"/>
              <a:t>	</a:t>
            </a:r>
            <a:r>
              <a:rPr lang="en-US" sz="3600" dirty="0"/>
              <a:t>				</a:t>
            </a:r>
          </a:p>
          <a:p>
            <a:r>
              <a:rPr lang="en-US" sz="3600" b="1" dirty="0"/>
              <a:t>	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23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penjualan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kredit</a:t>
            </a:r>
            <a:r>
              <a:rPr lang="en-US" b="1" dirty="0">
                <a:solidFill>
                  <a:srgbClr val="FF0000"/>
                </a:solidFill>
              </a:rPr>
              <a:t>, yang </a:t>
            </a:r>
            <a:r>
              <a:rPr lang="en-US" b="1" dirty="0" err="1">
                <a:solidFill>
                  <a:srgbClr val="FF0000"/>
                </a:solidFill>
              </a:rPr>
              <a:t>terdiri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berbagai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prosedur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sz="2800" b="1" dirty="0" err="1" smtClean="0">
                <a:solidFill>
                  <a:srgbClr val="00B0F0"/>
                </a:solidFill>
              </a:rPr>
              <a:t>Prosedur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order </a:t>
            </a:r>
            <a:r>
              <a:rPr lang="en-US" sz="2800" b="1" dirty="0" err="1">
                <a:solidFill>
                  <a:srgbClr val="00B0F0"/>
                </a:solidFill>
              </a:rPr>
              <a:t>penjualan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b="1" dirty="0" err="1">
                <a:solidFill>
                  <a:srgbClr val="00B0F0"/>
                </a:solidFill>
              </a:rPr>
              <a:t>Prosedur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persetujuan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kredit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b="1" dirty="0" err="1">
                <a:solidFill>
                  <a:srgbClr val="00B0F0"/>
                </a:solidFill>
              </a:rPr>
              <a:t>Prosedur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pengiriman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barang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b="1" dirty="0" err="1">
                <a:solidFill>
                  <a:srgbClr val="00B0F0"/>
                </a:solidFill>
              </a:rPr>
              <a:t>Prosedur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penagihan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b="1" dirty="0" err="1">
                <a:solidFill>
                  <a:srgbClr val="00B0F0"/>
                </a:solidFill>
              </a:rPr>
              <a:t>Prosedur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pencatatan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piutang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b="1" dirty="0" err="1">
                <a:solidFill>
                  <a:srgbClr val="00B0F0"/>
                </a:solidFill>
              </a:rPr>
              <a:t>Prosedur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pencatatan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pendapatan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penjualan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kredit</a:t>
            </a:r>
            <a:endParaRPr lang="en-US" sz="2800" b="1" dirty="0">
              <a:solidFill>
                <a:srgbClr val="00B0F0"/>
              </a:solidFill>
            </a:endParaRPr>
          </a:p>
          <a:p>
            <a:pPr lvl="0"/>
            <a:r>
              <a:rPr lang="en-US" sz="2800" b="1" dirty="0" err="1">
                <a:solidFill>
                  <a:srgbClr val="00B0F0"/>
                </a:solidFill>
              </a:rPr>
              <a:t>Prosedur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pencatatan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harga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pokok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produk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jadi</a:t>
            </a:r>
            <a:r>
              <a:rPr lang="en-US" sz="2800" b="1" dirty="0">
                <a:solidFill>
                  <a:srgbClr val="00B0F0"/>
                </a:solidFill>
              </a:rPr>
              <a:t> yang </a:t>
            </a:r>
            <a:r>
              <a:rPr lang="en-US" sz="2800" b="1" dirty="0" err="1">
                <a:solidFill>
                  <a:srgbClr val="00B0F0"/>
                </a:solidFill>
              </a:rPr>
              <a:t>dijual</a:t>
            </a:r>
            <a:endParaRPr lang="en-US" sz="2800" b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3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Sistem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penjualan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tunai</a:t>
            </a:r>
            <a:r>
              <a:rPr lang="en-US" b="1" dirty="0">
                <a:solidFill>
                  <a:srgbClr val="FF0000"/>
                </a:solidFill>
              </a:rPr>
              <a:t>, yang </a:t>
            </a:r>
            <a:r>
              <a:rPr lang="en-US" b="1" dirty="0" err="1">
                <a:solidFill>
                  <a:srgbClr val="FF0000"/>
                </a:solidFill>
              </a:rPr>
              <a:t>terdiri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berbagai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prosedur</a:t>
            </a:r>
            <a:r>
              <a:rPr lang="en-US" b="1" dirty="0">
                <a:solidFill>
                  <a:srgbClr val="FF0000"/>
                </a:solidFill>
              </a:rPr>
              <a:t> :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b="1" dirty="0" err="1" smtClean="0">
                <a:solidFill>
                  <a:srgbClr val="002060"/>
                </a:solidFill>
              </a:rPr>
              <a:t>Prosedur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>
                <a:solidFill>
                  <a:srgbClr val="002060"/>
                </a:solidFill>
              </a:rPr>
              <a:t>order </a:t>
            </a:r>
            <a:r>
              <a:rPr lang="en-US" sz="3200" b="1" dirty="0" err="1">
                <a:solidFill>
                  <a:srgbClr val="002060"/>
                </a:solidFill>
              </a:rPr>
              <a:t>penjualan</a:t>
            </a:r>
            <a:endParaRPr lang="en-US" sz="32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</a:rPr>
              <a:t>Prosedur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penerimaan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kas</a:t>
            </a:r>
            <a:endParaRPr lang="en-US" sz="32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</a:rPr>
              <a:t>Prosedur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penyerahan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barang</a:t>
            </a:r>
            <a:endParaRPr lang="en-US" sz="32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</a:rPr>
              <a:t>Prosedur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pencatatan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penerimaan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kas</a:t>
            </a:r>
            <a:endParaRPr lang="en-US" sz="32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</a:rPr>
              <a:t>Prosedur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pencatatan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pendapatan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penjualan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tunai</a:t>
            </a:r>
            <a:endParaRPr lang="en-US" sz="3200" b="1" dirty="0">
              <a:solidFill>
                <a:srgbClr val="002060"/>
              </a:solidFill>
            </a:endParaRPr>
          </a:p>
          <a:p>
            <a:pPr lvl="0"/>
            <a:r>
              <a:rPr lang="en-US" sz="3200" b="1" dirty="0" err="1">
                <a:solidFill>
                  <a:srgbClr val="002060"/>
                </a:solidFill>
              </a:rPr>
              <a:t>Prosedur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pencatatan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harga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pokok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produk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jadi</a:t>
            </a:r>
            <a:r>
              <a:rPr lang="en-US" sz="3200" b="1" dirty="0">
                <a:solidFill>
                  <a:srgbClr val="002060"/>
                </a:solidFill>
              </a:rPr>
              <a:t> yang </a:t>
            </a:r>
            <a:r>
              <a:rPr lang="en-US" sz="3200" b="1" dirty="0" err="1">
                <a:solidFill>
                  <a:srgbClr val="002060"/>
                </a:solidFill>
              </a:rPr>
              <a:t>dijual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retur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penjualan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 yang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terdiri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prosedur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4000" b="1" dirty="0" err="1" smtClean="0">
                <a:solidFill>
                  <a:srgbClr val="00B0F0"/>
                </a:solidFill>
              </a:rPr>
              <a:t>Prosedur</a:t>
            </a:r>
            <a:r>
              <a:rPr lang="en-US" sz="4000" b="1" dirty="0" smtClean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penerimaan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barang</a:t>
            </a:r>
            <a:endParaRPr lang="en-US" sz="4000" b="1" dirty="0">
              <a:solidFill>
                <a:srgbClr val="00B0F0"/>
              </a:solidFill>
            </a:endParaRPr>
          </a:p>
          <a:p>
            <a:pPr lvl="0"/>
            <a:r>
              <a:rPr lang="en-US" sz="4000" b="1" dirty="0" err="1">
                <a:solidFill>
                  <a:srgbClr val="00B0F0"/>
                </a:solidFill>
              </a:rPr>
              <a:t>Prosedur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pencatatan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piutang</a:t>
            </a:r>
            <a:endParaRPr lang="en-US" sz="4000" b="1" dirty="0">
              <a:solidFill>
                <a:srgbClr val="00B0F0"/>
              </a:solidFill>
            </a:endParaRPr>
          </a:p>
          <a:p>
            <a:pPr lvl="0"/>
            <a:r>
              <a:rPr lang="en-US" sz="4000" b="1" dirty="0" err="1">
                <a:solidFill>
                  <a:srgbClr val="00B0F0"/>
                </a:solidFill>
              </a:rPr>
              <a:t>Prosedur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pencatatan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err="1">
                <a:solidFill>
                  <a:srgbClr val="00B0F0"/>
                </a:solidFill>
              </a:rPr>
              <a:t>retur</a:t>
            </a:r>
            <a:r>
              <a:rPr lang="en-US" sz="4000" b="1" dirty="0">
                <a:solidFill>
                  <a:srgbClr val="00B0F0"/>
                </a:solidFill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</a:rPr>
              <a:t>			</a:t>
            </a:r>
            <a:r>
              <a:rPr lang="en-US" sz="4000" b="1" dirty="0" err="1" smtClean="0">
                <a:solidFill>
                  <a:srgbClr val="00B0F0"/>
                </a:solidFill>
              </a:rPr>
              <a:t>penjualan</a:t>
            </a:r>
            <a:endParaRPr lang="en-US" sz="4000" b="1" dirty="0">
              <a:solidFill>
                <a:srgbClr val="00B0F0"/>
              </a:solidFill>
            </a:endParaRPr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Sistem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penghapusan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piutang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, y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ang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terdiri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dari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prosedur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: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4400" b="1" dirty="0" err="1" smtClean="0">
                <a:solidFill>
                  <a:schemeClr val="bg2">
                    <a:lumMod val="50000"/>
                  </a:schemeClr>
                </a:solidFill>
              </a:rPr>
              <a:t>Prosedur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pembuatan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bg2">
                    <a:lumMod val="50000"/>
                  </a:schemeClr>
                </a:solidFill>
              </a:rPr>
              <a:t>bukti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bg2">
                    <a:lumMod val="50000"/>
                  </a:schemeClr>
                </a:solidFill>
              </a:rPr>
              <a:t>		memorial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en-US" sz="4400" b="1" dirty="0" err="1">
                <a:solidFill>
                  <a:srgbClr val="00B0F0"/>
                </a:solidFill>
              </a:rPr>
              <a:t>Prosedur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err="1">
                <a:solidFill>
                  <a:srgbClr val="00B0F0"/>
                </a:solidFill>
              </a:rPr>
              <a:t>pencatatan</a:t>
            </a:r>
            <a:r>
              <a:rPr lang="en-US" sz="4400" b="1" dirty="0">
                <a:solidFill>
                  <a:srgbClr val="00B0F0"/>
                </a:solidFill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</a:rPr>
              <a:t>				</a:t>
            </a:r>
            <a:r>
              <a:rPr lang="en-US" sz="4400" b="1" dirty="0" err="1" smtClean="0">
                <a:solidFill>
                  <a:srgbClr val="00B0F0"/>
                </a:solidFill>
              </a:rPr>
              <a:t>piutang</a:t>
            </a:r>
            <a:endParaRPr lang="en-US" sz="4800" b="1" dirty="0">
              <a:solidFill>
                <a:srgbClr val="00B0F0"/>
              </a:solidFill>
            </a:endParaRPr>
          </a:p>
          <a:p>
            <a:r>
              <a:rPr lang="en-US" dirty="0"/>
              <a:t> 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4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50"/>
                </a:solidFill>
              </a:rPr>
              <a:t>Unit </a:t>
            </a:r>
            <a:r>
              <a:rPr lang="en-US" b="1" dirty="0" err="1">
                <a:solidFill>
                  <a:srgbClr val="00B050"/>
                </a:solidFill>
              </a:rPr>
              <a:t>organisasi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terkait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Fungsi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penjualan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pemberi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otorisasi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kredit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penyimpanan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barang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pengiriman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barang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penagihan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pencatat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piutang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akuntansi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biaya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akuntansi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umum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penerimaan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barang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penerima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kas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Nama</a:t>
            </a:r>
            <a:r>
              <a:rPr lang="en-US" dirty="0">
                <a:solidFill>
                  <a:srgbClr val="C00000"/>
                </a:solidFill>
              </a:rPr>
              <a:t> unit </a:t>
            </a:r>
            <a:r>
              <a:rPr lang="en-US" dirty="0" err="1">
                <a:solidFill>
                  <a:srgbClr val="C00000"/>
                </a:solidFill>
              </a:rPr>
              <a:t>organisasi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pemegang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fungsi</a:t>
            </a:r>
            <a:endParaRPr lang="en-US" dirty="0">
              <a:solidFill>
                <a:srgbClr val="C00000"/>
              </a:solidFill>
            </a:endParaRPr>
          </a:p>
          <a:p>
            <a:endParaRPr lang="en-US" sz="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order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penjulan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kredit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gudang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pengiriman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penagihan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piutang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kartu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kartu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biaya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jurnal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Buku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Besar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laporan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penerima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barang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Bagian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Kasir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7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smtClean="0"/>
              <a:t>D o k u m e 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Transaksi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Penjualan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kredit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 </a:t>
            </a:r>
          </a:p>
          <a:p>
            <a:endParaRPr lang="en-US" b="1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Penjualan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tunai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/>
              <a:t> </a:t>
            </a:r>
          </a:p>
          <a:p>
            <a:r>
              <a:rPr lang="en-US" b="1" dirty="0" err="1" smtClean="0">
                <a:solidFill>
                  <a:srgbClr val="FFC000"/>
                </a:solidFill>
              </a:rPr>
              <a:t>Retur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penjualan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b="1" dirty="0"/>
              <a:t> 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Penghapusan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piutang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&amp; </a:t>
            </a:r>
            <a:r>
              <a:rPr lang="en-US" dirty="0" err="1" smtClean="0"/>
              <a:t>pendukung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err="1"/>
              <a:t>F</a:t>
            </a:r>
            <a:r>
              <a:rPr lang="en-US" b="1" dirty="0" err="1">
                <a:solidFill>
                  <a:srgbClr val="FF0000"/>
                </a:solidFill>
              </a:rPr>
              <a:t>aktur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penjualan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</a:rPr>
              <a:t>Faktur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penjualan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tunai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smtClean="0">
                <a:solidFill>
                  <a:srgbClr val="FF0000"/>
                </a:solidFill>
              </a:rPr>
              <a:t>Memo </a:t>
            </a:r>
            <a:r>
              <a:rPr lang="en-US" b="1" dirty="0" err="1">
                <a:solidFill>
                  <a:srgbClr val="FF0000"/>
                </a:solidFill>
              </a:rPr>
              <a:t>kredit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dirty="0" err="1" smtClean="0">
                <a:solidFill>
                  <a:srgbClr val="FF0000"/>
                </a:solidFill>
              </a:rPr>
              <a:t>Bukti</a:t>
            </a:r>
            <a:r>
              <a:rPr lang="en-US" b="1" dirty="0" smtClean="0">
                <a:solidFill>
                  <a:srgbClr val="FF0000"/>
                </a:solidFill>
              </a:rPr>
              <a:t> memorial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Surat</a:t>
            </a:r>
            <a:r>
              <a:rPr lang="en-US" b="1" dirty="0">
                <a:solidFill>
                  <a:srgbClr val="0070C0"/>
                </a:solidFill>
              </a:rPr>
              <a:t> order </a:t>
            </a:r>
            <a:r>
              <a:rPr lang="en-US" b="1" dirty="0" err="1">
                <a:solidFill>
                  <a:srgbClr val="0070C0"/>
                </a:solidFill>
              </a:rPr>
              <a:t>pengiriman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Surat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muat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i="1" dirty="0">
                <a:solidFill>
                  <a:srgbClr val="0070C0"/>
                </a:solidFill>
              </a:rPr>
              <a:t>(bill of lading)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Pita register </a:t>
            </a:r>
            <a:r>
              <a:rPr lang="en-US" b="1" dirty="0" err="1">
                <a:solidFill>
                  <a:srgbClr val="0070C0"/>
                </a:solidFill>
              </a:rPr>
              <a:t>kas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Bukti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setor</a:t>
            </a:r>
            <a:r>
              <a:rPr lang="en-US" b="1" dirty="0">
                <a:solidFill>
                  <a:srgbClr val="0070C0"/>
                </a:solidFill>
              </a:rPr>
              <a:t> bank</a:t>
            </a:r>
          </a:p>
          <a:p>
            <a:r>
              <a:rPr lang="en-US" b="1" dirty="0" err="1">
                <a:solidFill>
                  <a:srgbClr val="FFC000"/>
                </a:solidFill>
              </a:rPr>
              <a:t>Laporan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penerimaan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barang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b="1" dirty="0" err="1">
                <a:solidFill>
                  <a:srgbClr val="00B050"/>
                </a:solidFill>
              </a:rPr>
              <a:t>Surat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keputusan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direktur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keu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  <a:p>
            <a:r>
              <a:rPr lang="en-US" b="1" dirty="0" err="1">
                <a:solidFill>
                  <a:srgbClr val="00B050"/>
                </a:solidFill>
              </a:rPr>
              <a:t>tentang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penghap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r>
              <a:rPr lang="en-US" b="1" dirty="0" err="1">
                <a:solidFill>
                  <a:srgbClr val="00B050"/>
                </a:solidFill>
              </a:rPr>
              <a:t>Piutang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80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CATATAN AKUNTANSI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ctr"/>
            <a:r>
              <a:rPr lang="en-US" sz="4000" b="1" dirty="0" err="1">
                <a:solidFill>
                  <a:srgbClr val="C00000"/>
                </a:solidFill>
              </a:rPr>
              <a:t>Jurnal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penjualan</a:t>
            </a:r>
            <a:endParaRPr lang="en-US" sz="4000" b="1" dirty="0">
              <a:solidFill>
                <a:srgbClr val="C00000"/>
              </a:solidFill>
            </a:endParaRPr>
          </a:p>
          <a:p>
            <a:pPr lvl="0" algn="ctr"/>
            <a:r>
              <a:rPr lang="en-US" sz="4000" b="1" dirty="0" err="1">
                <a:solidFill>
                  <a:srgbClr val="C00000"/>
                </a:solidFill>
              </a:rPr>
              <a:t>Jurnal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penerimaan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kas</a:t>
            </a:r>
            <a:endParaRPr lang="en-US" sz="4000" b="1" dirty="0">
              <a:solidFill>
                <a:srgbClr val="C00000"/>
              </a:solidFill>
            </a:endParaRPr>
          </a:p>
          <a:p>
            <a:pPr lvl="0" algn="ctr"/>
            <a:r>
              <a:rPr lang="en-US" sz="4000" b="1" dirty="0" err="1">
                <a:solidFill>
                  <a:srgbClr val="C00000"/>
                </a:solidFill>
              </a:rPr>
              <a:t>Jurnal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umum</a:t>
            </a:r>
            <a:endParaRPr lang="en-US" sz="4000" b="1" dirty="0">
              <a:solidFill>
                <a:srgbClr val="C00000"/>
              </a:solidFill>
            </a:endParaRPr>
          </a:p>
          <a:p>
            <a:pPr lvl="0" algn="ctr"/>
            <a:r>
              <a:rPr lang="en-US" sz="4000" b="1" dirty="0" err="1">
                <a:solidFill>
                  <a:srgbClr val="C00000"/>
                </a:solidFill>
              </a:rPr>
              <a:t>Kartu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piutang</a:t>
            </a:r>
            <a:endParaRPr lang="en-US" sz="4000" b="1" dirty="0">
              <a:solidFill>
                <a:srgbClr val="C00000"/>
              </a:solidFill>
            </a:endParaRPr>
          </a:p>
          <a:p>
            <a:pPr lvl="0" algn="ctr"/>
            <a:r>
              <a:rPr lang="en-US" sz="4000" b="1" dirty="0" err="1">
                <a:solidFill>
                  <a:srgbClr val="C00000"/>
                </a:solidFill>
              </a:rPr>
              <a:t>Kartu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persediaan</a:t>
            </a:r>
            <a:endParaRPr lang="en-US" sz="4000" b="1" dirty="0">
              <a:solidFill>
                <a:srgbClr val="C00000"/>
              </a:solidFill>
            </a:endParaRPr>
          </a:p>
          <a:p>
            <a:pPr lvl="0" algn="ctr"/>
            <a:r>
              <a:rPr lang="en-US" sz="4000" b="1" dirty="0" err="1">
                <a:solidFill>
                  <a:srgbClr val="C00000"/>
                </a:solidFill>
              </a:rPr>
              <a:t>Buku</a:t>
            </a:r>
            <a:r>
              <a:rPr lang="en-US" sz="4000" b="1" dirty="0">
                <a:solidFill>
                  <a:srgbClr val="C00000"/>
                </a:solidFill>
              </a:rPr>
              <a:t> </a:t>
            </a:r>
            <a:r>
              <a:rPr lang="en-US" sz="4000" b="1" dirty="0" err="1">
                <a:solidFill>
                  <a:srgbClr val="C00000"/>
                </a:solidFill>
              </a:rPr>
              <a:t>besar</a:t>
            </a:r>
            <a:endParaRPr lang="en-US" sz="4000" b="1" dirty="0">
              <a:solidFill>
                <a:srgbClr val="C00000"/>
              </a:solidFill>
            </a:endParaRP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97982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00B0F0"/>
                </a:solidFill>
              </a:rPr>
              <a:t>PENGUJIAN </a:t>
            </a:r>
            <a:r>
              <a:rPr lang="en-US" b="1" dirty="0">
                <a:solidFill>
                  <a:srgbClr val="00B0F0"/>
                </a:solidFill>
              </a:rPr>
              <a:t>SUBSTANTIF TERHADAP PIUTANG</a:t>
            </a:r>
            <a:br>
              <a:rPr lang="en-US" b="1" dirty="0">
                <a:solidFill>
                  <a:srgbClr val="00B0F0"/>
                </a:solidFill>
              </a:rPr>
            </a:b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1. </a:t>
            </a:r>
            <a:r>
              <a:rPr lang="en-US" b="1" dirty="0" err="1" smtClean="0">
                <a:solidFill>
                  <a:srgbClr val="00B050"/>
                </a:solidFill>
              </a:rPr>
              <a:t>Deskripsi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piutang</a:t>
            </a:r>
            <a:endParaRPr lang="en-US" b="1" dirty="0" smtClean="0">
              <a:solidFill>
                <a:srgbClr val="00B050"/>
              </a:solidFill>
            </a:endParaRP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2.  </a:t>
            </a:r>
            <a:r>
              <a:rPr lang="en-US" b="1" dirty="0" err="1">
                <a:solidFill>
                  <a:srgbClr val="00B050"/>
                </a:solidFill>
              </a:rPr>
              <a:t>Prinsip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akntansi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lazim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smtClean="0"/>
              <a:t>A. </a:t>
            </a:r>
            <a:r>
              <a:rPr lang="en-US" b="1" dirty="0" err="1" smtClean="0"/>
              <a:t>Piutang</a:t>
            </a:r>
            <a:r>
              <a:rPr lang="en-US" b="1" dirty="0" smtClean="0"/>
              <a:t> </a:t>
            </a:r>
            <a:r>
              <a:rPr lang="en-US" b="1" dirty="0" err="1"/>
              <a:t>dagang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disajikan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neraca</a:t>
            </a:r>
            <a:r>
              <a:rPr lang="en-US" b="1" dirty="0"/>
              <a:t> </a:t>
            </a:r>
            <a:r>
              <a:rPr lang="en-US" b="1" dirty="0" err="1"/>
              <a:t>sebesal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smtClean="0"/>
              <a:t>	yang </a:t>
            </a:r>
            <a:r>
              <a:rPr lang="en-US" b="1" dirty="0" err="1"/>
              <a:t>diperkirankan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ditagih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debitur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tanggal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neraca</a:t>
            </a:r>
            <a:r>
              <a:rPr lang="en-US" b="1" dirty="0" smtClean="0"/>
              <a:t> </a:t>
            </a:r>
            <a:r>
              <a:rPr lang="en-US" b="1" dirty="0"/>
              <a:t>( </a:t>
            </a:r>
            <a:r>
              <a:rPr lang="en-US" b="1" dirty="0" err="1"/>
              <a:t>yakni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bruto</a:t>
            </a:r>
            <a:r>
              <a:rPr lang="en-US" b="1" dirty="0"/>
              <a:t> </a:t>
            </a:r>
            <a:r>
              <a:rPr lang="en-US" b="1" dirty="0" err="1"/>
              <a:t>dikurangan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taksiran</a:t>
            </a:r>
            <a:r>
              <a:rPr lang="en-US" b="1" dirty="0" smtClean="0"/>
              <a:t> </a:t>
            </a:r>
            <a:r>
              <a:rPr lang="en-US" b="1" dirty="0" err="1" smtClean="0"/>
              <a:t>kerugian</a:t>
            </a:r>
            <a:r>
              <a:rPr lang="en-US" b="1" dirty="0" smtClean="0"/>
              <a:t> </a:t>
            </a:r>
            <a:r>
              <a:rPr lang="en-US" b="1" dirty="0" err="1"/>
              <a:t>piutang</a:t>
            </a:r>
            <a:r>
              <a:rPr lang="en-US" b="1" dirty="0"/>
              <a:t>)</a:t>
            </a:r>
          </a:p>
          <a:p>
            <a:pPr lvl="0"/>
            <a:r>
              <a:rPr lang="en-US" b="1" dirty="0" smtClean="0"/>
              <a:t>B.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membentuk</a:t>
            </a:r>
            <a:r>
              <a:rPr lang="en-US" b="1" dirty="0"/>
              <a:t> CKP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didiscloseuser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kedalam</a:t>
            </a:r>
            <a:r>
              <a:rPr lang="en-US" b="1" dirty="0" smtClean="0"/>
              <a:t> </a:t>
            </a:r>
            <a:r>
              <a:rPr lang="en-US" b="1" dirty="0" err="1"/>
              <a:t>catatan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laporang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endParaRPr lang="en-US" b="1" dirty="0"/>
          </a:p>
          <a:p>
            <a:pPr lvl="0"/>
            <a:r>
              <a:rPr lang="en-US" b="1" dirty="0" smtClean="0"/>
              <a:t>C.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dirty="0" err="1"/>
              <a:t>bersaldo</a:t>
            </a:r>
            <a:r>
              <a:rPr lang="en-US" b="1" dirty="0"/>
              <a:t> material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tanggal</a:t>
            </a:r>
            <a:r>
              <a:rPr lang="en-US" b="1" dirty="0"/>
              <a:t> </a:t>
            </a:r>
            <a:r>
              <a:rPr lang="en-US" b="1" dirty="0" err="1"/>
              <a:t>neraca</a:t>
            </a:r>
            <a:r>
              <a:rPr lang="en-US" b="1" dirty="0"/>
              <a:t>,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disajikan</a:t>
            </a:r>
            <a:r>
              <a:rPr lang="en-US" b="1" dirty="0" smtClean="0"/>
              <a:t> </a:t>
            </a:r>
            <a:r>
              <a:rPr lang="en-US" b="1" dirty="0" err="1"/>
              <a:t>rincian</a:t>
            </a:r>
            <a:r>
              <a:rPr lang="en-US" b="1" dirty="0"/>
              <a:t> </a:t>
            </a:r>
            <a:r>
              <a:rPr lang="en-US" b="1" dirty="0" err="1"/>
              <a:t>didalam</a:t>
            </a:r>
            <a:r>
              <a:rPr lang="en-US" b="1" dirty="0"/>
              <a:t> </a:t>
            </a:r>
            <a:r>
              <a:rPr lang="en-US" b="1" dirty="0" err="1"/>
              <a:t>neraca</a:t>
            </a:r>
            <a:endParaRPr lang="en-US" b="1" dirty="0"/>
          </a:p>
          <a:p>
            <a:pPr lvl="0"/>
            <a:r>
              <a:rPr lang="en-US" b="1" dirty="0" smtClean="0"/>
              <a:t>D. </a:t>
            </a:r>
            <a:r>
              <a:rPr lang="en-US" b="1" dirty="0" err="1" smtClean="0"/>
              <a:t>Piutang</a:t>
            </a:r>
            <a:r>
              <a:rPr lang="en-US" b="1" dirty="0" smtClean="0"/>
              <a:t> </a:t>
            </a:r>
            <a:r>
              <a:rPr lang="en-US" b="1" dirty="0" err="1"/>
              <a:t>dagang</a:t>
            </a:r>
            <a:r>
              <a:rPr lang="en-US" b="1" dirty="0"/>
              <a:t> yang </a:t>
            </a:r>
            <a:r>
              <a:rPr lang="en-US" b="1" dirty="0" err="1"/>
              <a:t>bersaldo</a:t>
            </a:r>
            <a:r>
              <a:rPr lang="en-US" b="1" dirty="0"/>
              <a:t> </a:t>
            </a:r>
            <a:r>
              <a:rPr lang="en-US" b="1" dirty="0" err="1"/>
              <a:t>kredit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disajikan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kelompok</a:t>
            </a:r>
            <a:r>
              <a:rPr lang="en-US" b="1" dirty="0" smtClean="0"/>
              <a:t> </a:t>
            </a:r>
            <a:r>
              <a:rPr lang="en-US" b="1" dirty="0" err="1"/>
              <a:t>kewajiban</a:t>
            </a:r>
            <a:r>
              <a:rPr lang="en-US" b="1" dirty="0"/>
              <a:t> </a:t>
            </a:r>
            <a:r>
              <a:rPr lang="en-US" b="1" dirty="0" err="1"/>
              <a:t>jangka</a:t>
            </a:r>
            <a:r>
              <a:rPr lang="en-US" b="1" dirty="0"/>
              <a:t> </a:t>
            </a:r>
            <a:r>
              <a:rPr lang="en-US" b="1" dirty="0" err="1"/>
              <a:t>pendek</a:t>
            </a:r>
            <a:endParaRPr lang="en-US" b="1" dirty="0"/>
          </a:p>
          <a:p>
            <a:pPr lvl="0"/>
            <a:r>
              <a:rPr lang="en-US" b="1" dirty="0" smtClean="0"/>
              <a:t>E. </a:t>
            </a:r>
            <a:r>
              <a:rPr lang="en-US" b="1" dirty="0" err="1" smtClean="0"/>
              <a:t>Piutang</a:t>
            </a:r>
            <a:r>
              <a:rPr lang="en-US" b="1" dirty="0" smtClean="0"/>
              <a:t> </a:t>
            </a:r>
            <a:r>
              <a:rPr lang="en-US" b="1" dirty="0"/>
              <a:t>non </a:t>
            </a:r>
            <a:r>
              <a:rPr lang="en-US" b="1" dirty="0" err="1"/>
              <a:t>dagang</a:t>
            </a:r>
            <a:r>
              <a:rPr lang="en-US" b="1" dirty="0"/>
              <a:t> </a:t>
            </a:r>
            <a:r>
              <a:rPr lang="en-US" b="1" dirty="0" err="1"/>
              <a:t>harus</a:t>
            </a:r>
            <a:r>
              <a:rPr lang="en-US" b="1" dirty="0"/>
              <a:t> </a:t>
            </a:r>
            <a:r>
              <a:rPr lang="en-US" b="1" dirty="0" err="1"/>
              <a:t>disajikan</a:t>
            </a:r>
            <a:r>
              <a:rPr lang="en-US" b="1" dirty="0"/>
              <a:t> </a:t>
            </a:r>
            <a:r>
              <a:rPr lang="en-US" b="1" dirty="0" err="1"/>
              <a:t>terpisah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dagang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7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00B050"/>
                </a:solidFill>
              </a:rPr>
              <a:t>Tujuan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pengujian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substantif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terhadap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kas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1. </a:t>
            </a:r>
            <a:r>
              <a:rPr lang="en-US" b="1" dirty="0" err="1">
                <a:solidFill>
                  <a:srgbClr val="0070C0"/>
                </a:solidFill>
              </a:rPr>
              <a:t>Memperoleh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kayakinan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keandalan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catatan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akuntansi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yang </a:t>
            </a:r>
            <a:r>
              <a:rPr lang="en-US" b="1" dirty="0" err="1">
                <a:solidFill>
                  <a:srgbClr val="0070C0"/>
                </a:solidFill>
              </a:rPr>
              <a:t>bersangkutan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piutang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2.  </a:t>
            </a:r>
            <a:r>
              <a:rPr lang="en-US" b="1" dirty="0" err="1">
                <a:solidFill>
                  <a:srgbClr val="0070C0"/>
                </a:solidFill>
              </a:rPr>
              <a:t>Membuktikan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eksistensi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piutang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dicantumkan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dalam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neraca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3.  </a:t>
            </a:r>
            <a:r>
              <a:rPr lang="en-US" b="1" dirty="0" err="1">
                <a:solidFill>
                  <a:srgbClr val="0070C0"/>
                </a:solidFill>
              </a:rPr>
              <a:t>Membuktikan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pemilikan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klien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atas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piutang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dicantumkan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neraca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4.  </a:t>
            </a:r>
            <a:r>
              <a:rPr lang="en-US" b="1" dirty="0" err="1">
                <a:solidFill>
                  <a:srgbClr val="0070C0"/>
                </a:solidFill>
              </a:rPr>
              <a:t>Membuktikan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ketepatan</a:t>
            </a:r>
            <a:r>
              <a:rPr lang="en-US" b="1" dirty="0">
                <a:solidFill>
                  <a:srgbClr val="0070C0"/>
                </a:solidFill>
              </a:rPr>
              <a:t> cutoff </a:t>
            </a:r>
            <a:r>
              <a:rPr lang="en-US" b="1" dirty="0" err="1">
                <a:solidFill>
                  <a:srgbClr val="0070C0"/>
                </a:solidFill>
              </a:rPr>
              <a:t>transaksi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bersangkutan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piutang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5.  </a:t>
            </a:r>
            <a:r>
              <a:rPr lang="en-US" b="1" dirty="0" err="1">
                <a:solidFill>
                  <a:srgbClr val="0070C0"/>
                </a:solidFill>
              </a:rPr>
              <a:t>Membuktikan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kewajaran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penilaian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piutang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dicantumkan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neraca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>
                <a:solidFill>
                  <a:srgbClr val="0070C0"/>
                </a:solidFill>
              </a:rPr>
              <a:t>6.  </a:t>
            </a:r>
            <a:r>
              <a:rPr lang="en-US" b="1" dirty="0" err="1">
                <a:solidFill>
                  <a:srgbClr val="0070C0"/>
                </a:solidFill>
              </a:rPr>
              <a:t>Membuktikan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kewajaran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penyajian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piutang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neraca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KERANGKA TUJUAN PEMERIKSAAN </a:t>
            </a:r>
            <a:br>
              <a:rPr lang="en-US" b="1" dirty="0"/>
            </a:br>
            <a:r>
              <a:rPr lang="en-US" b="1" dirty="0"/>
              <a:t>DALAM PENGUJIAN SUBSTANTIF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b="1" dirty="0" err="1" smtClean="0"/>
              <a:t>Verifikasi</a:t>
            </a:r>
            <a:endParaRPr lang="en-US" sz="5600" b="1" dirty="0" smtClean="0"/>
          </a:p>
          <a:p>
            <a:r>
              <a:rPr lang="en-US" sz="5600" b="1" dirty="0" err="1" smtClean="0"/>
              <a:t>Penyajian</a:t>
            </a:r>
            <a:r>
              <a:rPr lang="en-US" sz="5600" b="1" dirty="0" smtClean="0"/>
              <a:t> di             </a:t>
            </a:r>
            <a:r>
              <a:rPr lang="en-US" sz="5600" b="1" dirty="0" err="1" smtClean="0"/>
              <a:t>Pengujian</a:t>
            </a:r>
            <a:r>
              <a:rPr lang="en-US" sz="5600" b="1" dirty="0" smtClean="0"/>
              <a:t>            </a:t>
            </a:r>
            <a:r>
              <a:rPr lang="en-US" sz="5600" b="1" dirty="0" err="1" smtClean="0"/>
              <a:t>Verifikasi</a:t>
            </a:r>
            <a:endParaRPr lang="en-US" sz="5600" b="1" dirty="0"/>
          </a:p>
          <a:p>
            <a:r>
              <a:rPr lang="en-US" sz="5600" b="1" dirty="0" err="1" smtClean="0"/>
              <a:t>Dalam</a:t>
            </a:r>
            <a:r>
              <a:rPr lang="en-US" sz="5600" b="1" dirty="0" smtClean="0"/>
              <a:t> </a:t>
            </a:r>
            <a:r>
              <a:rPr lang="en-US" sz="5600" b="1" dirty="0" err="1" smtClean="0"/>
              <a:t>laporan</a:t>
            </a:r>
            <a:r>
              <a:rPr lang="en-US" sz="5600" b="1" dirty="0"/>
              <a:t> </a:t>
            </a:r>
            <a:r>
              <a:rPr lang="en-US" sz="5600" b="1" dirty="0" smtClean="0"/>
              <a:t>        </a:t>
            </a:r>
            <a:r>
              <a:rPr lang="en-US" sz="5600" b="1" dirty="0" err="1" smtClean="0"/>
              <a:t>Penggelapan</a:t>
            </a:r>
            <a:r>
              <a:rPr lang="en-US" sz="5600" b="1" dirty="0"/>
              <a:t> </a:t>
            </a:r>
            <a:r>
              <a:rPr lang="en-US" sz="5600" b="1" dirty="0" smtClean="0"/>
              <a:t>    </a:t>
            </a:r>
            <a:r>
              <a:rPr lang="en-US" sz="5600" b="1" dirty="0" err="1" smtClean="0"/>
              <a:t>Pisah</a:t>
            </a:r>
            <a:r>
              <a:rPr lang="en-US" sz="5600" b="1" dirty="0" smtClean="0"/>
              <a:t> </a:t>
            </a:r>
            <a:r>
              <a:rPr lang="en-US" sz="5600" b="1" dirty="0" err="1" smtClean="0"/>
              <a:t>batas</a:t>
            </a:r>
            <a:r>
              <a:rPr lang="en-US" sz="5600" b="1" dirty="0"/>
              <a:t>	</a:t>
            </a:r>
            <a:r>
              <a:rPr lang="en-US" sz="5600" b="1" dirty="0" smtClean="0"/>
              <a:t>     </a:t>
            </a:r>
            <a:r>
              <a:rPr lang="en-US" sz="5600" b="1" dirty="0" err="1" smtClean="0"/>
              <a:t>Verifikasi</a:t>
            </a:r>
            <a:endParaRPr lang="en-US" sz="5600" b="1" dirty="0"/>
          </a:p>
          <a:p>
            <a:r>
              <a:rPr lang="en-US" sz="5600" b="1" dirty="0" err="1" smtClean="0"/>
              <a:t>keuangan</a:t>
            </a:r>
            <a:r>
              <a:rPr lang="en-US" sz="5600" b="1" dirty="0"/>
              <a:t>	</a:t>
            </a:r>
            <a:r>
              <a:rPr lang="en-US" sz="5600" b="1" dirty="0" smtClean="0"/>
              <a:t>             </a:t>
            </a:r>
            <a:r>
              <a:rPr lang="en-US" sz="5600" b="1" dirty="0"/>
              <a:t>	 </a:t>
            </a:r>
            <a:r>
              <a:rPr lang="en-US" sz="5600" b="1" dirty="0" smtClean="0"/>
              <a:t>           		     </a:t>
            </a:r>
            <a:r>
              <a:rPr lang="en-US" sz="5600" b="1" dirty="0" err="1" smtClean="0"/>
              <a:t>eksistensi</a:t>
            </a:r>
            <a:r>
              <a:rPr lang="en-US" sz="5600" b="1" dirty="0"/>
              <a:t>		</a:t>
            </a:r>
            <a:r>
              <a:rPr lang="en-US" sz="5600" b="1" dirty="0" smtClean="0"/>
              <a:t>	</a:t>
            </a:r>
            <a:r>
              <a:rPr lang="en-US" sz="4300" b="1" dirty="0" smtClean="0"/>
              <a:t>														        									</a:t>
            </a:r>
          </a:p>
          <a:p>
            <a:pPr marL="2194560" lvl="8" indent="0">
              <a:buNone/>
            </a:pPr>
            <a:r>
              <a:rPr lang="en-US" sz="3300" b="1" dirty="0"/>
              <a:t>	</a:t>
            </a:r>
            <a:r>
              <a:rPr lang="en-US" sz="3300" b="1" dirty="0" smtClean="0"/>
              <a:t>				</a:t>
            </a:r>
            <a:r>
              <a:rPr lang="en-US" sz="5600" b="1" dirty="0" err="1" smtClean="0"/>
              <a:t>Rekonsiliasi</a:t>
            </a:r>
            <a:endParaRPr lang="en-US" sz="5600" b="1" dirty="0"/>
          </a:p>
          <a:p>
            <a:r>
              <a:rPr lang="en-US" sz="4400" b="1" dirty="0"/>
              <a:t> 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> </a:t>
            </a:r>
          </a:p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						</a:t>
            </a:r>
            <a:endParaRPr lang="en-US" b="1" dirty="0" smtClean="0"/>
          </a:p>
          <a:p>
            <a:pPr marL="2194560" lvl="8" indent="0">
              <a:buNone/>
            </a:pPr>
            <a:r>
              <a:rPr lang="en-US" sz="3400" b="1" dirty="0" smtClean="0"/>
              <a:t>`			        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Pemeriksaan</a:t>
            </a:r>
            <a:r>
              <a:rPr lang="en-US" sz="4800" b="1" dirty="0" smtClean="0"/>
              <a:t> </a:t>
            </a:r>
          </a:p>
          <a:p>
            <a:pPr marL="2194560" lvl="8" indent="0">
              <a:buNone/>
            </a:pPr>
            <a:r>
              <a:rPr lang="en-US" sz="4800" b="1" dirty="0"/>
              <a:t>	</a:t>
            </a:r>
            <a:r>
              <a:rPr lang="en-US" sz="4800" b="1" dirty="0" smtClean="0"/>
              <a:t>		      </a:t>
            </a:r>
            <a:r>
              <a:rPr lang="en-US" sz="4800" b="1" dirty="0" err="1" smtClean="0"/>
              <a:t>dimulai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dari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sini</a:t>
            </a:r>
            <a:endParaRPr lang="en-US" sz="4800" b="1" dirty="0" smtClean="0"/>
          </a:p>
          <a:p>
            <a:endParaRPr lang="en-US" dirty="0"/>
          </a:p>
          <a:p>
            <a:endParaRPr lang="en-US" dirty="0" smtClean="0"/>
          </a:p>
          <a:p>
            <a:pPr lvl="8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8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2743200"/>
            <a:ext cx="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2438400"/>
            <a:ext cx="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91000" y="2552700"/>
            <a:ext cx="0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86400" y="27432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4572000"/>
            <a:ext cx="2133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Aktiva</a:t>
            </a:r>
            <a:r>
              <a:rPr lang="en-US" b="1" dirty="0" smtClean="0"/>
              <a:t> per audit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4114800" y="4572000"/>
            <a:ext cx="19050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Saldo</a:t>
            </a:r>
            <a:r>
              <a:rPr lang="en-US" b="1" dirty="0" smtClean="0"/>
              <a:t> yang </a:t>
            </a:r>
            <a:r>
              <a:rPr lang="en-US" b="1" dirty="0" err="1" smtClean="0"/>
              <a:t>disajikan</a:t>
            </a:r>
            <a:r>
              <a:rPr lang="en-US" b="1" dirty="0" smtClean="0"/>
              <a:t> </a:t>
            </a:r>
            <a:r>
              <a:rPr lang="en-US" b="1" dirty="0" err="1" smtClean="0"/>
              <a:t>dlm</a:t>
            </a:r>
            <a:r>
              <a:rPr lang="en-US" b="1" dirty="0" smtClean="0"/>
              <a:t> </a:t>
            </a:r>
            <a:r>
              <a:rPr lang="en-US" b="1" dirty="0" err="1" smtClean="0"/>
              <a:t>neraca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7010400" y="4572000"/>
            <a:ext cx="1447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Catatan</a:t>
            </a:r>
            <a:r>
              <a:rPr lang="en-US" b="1" dirty="0" smtClean="0"/>
              <a:t> </a:t>
            </a:r>
            <a:r>
              <a:rPr lang="en-US" b="1" dirty="0" err="1" smtClean="0"/>
              <a:t>Akuntansi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895600" y="51054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6019800" y="5105400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19200" y="3124200"/>
            <a:ext cx="2286000" cy="1905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3124200"/>
            <a:ext cx="7620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505200" y="3124200"/>
            <a:ext cx="685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3581400" y="3276600"/>
            <a:ext cx="1905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515100" y="3276600"/>
            <a:ext cx="64770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257800" y="4191000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153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 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XI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.   PENGUJIAN </a:t>
            </a: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KEPATUAHAN 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</a:rPr>
              <a:t>KAS	</a:t>
            </a:r>
            <a:r>
              <a:rPr lang="en-US" sz="3200" b="1" dirty="0"/>
              <a:t>		</a:t>
            </a:r>
            <a:endParaRPr lang="en-US" sz="3200" dirty="0"/>
          </a:p>
          <a:p>
            <a:r>
              <a:rPr lang="en-US" sz="3200" b="1" dirty="0">
                <a:solidFill>
                  <a:srgbClr val="00B0F0"/>
                </a:solidFill>
              </a:rPr>
              <a:t>XII. PENGUJAIAN SUBSTANTIF </a:t>
            </a:r>
            <a:r>
              <a:rPr lang="en-US" sz="3200" b="1" dirty="0" smtClean="0">
                <a:solidFill>
                  <a:srgbClr val="00B0F0"/>
                </a:solidFill>
              </a:rPr>
              <a:t>KAS</a:t>
            </a:r>
            <a:r>
              <a:rPr lang="en-US" sz="3200" b="1" dirty="0">
                <a:solidFill>
                  <a:srgbClr val="00B0F0"/>
                </a:solidFill>
              </a:rPr>
              <a:t>	</a:t>
            </a:r>
            <a:r>
              <a:rPr lang="en-US" sz="3200" b="1" dirty="0"/>
              <a:t>					</a:t>
            </a:r>
            <a:endParaRPr lang="en-US" sz="3200" dirty="0"/>
          </a:p>
          <a:p>
            <a:r>
              <a:rPr lang="en-US" sz="3200" b="1" dirty="0">
                <a:solidFill>
                  <a:srgbClr val="92D050"/>
                </a:solidFill>
              </a:rPr>
              <a:t>XIII. PENGUJIAN KEPATUHAN </a:t>
            </a:r>
            <a:r>
              <a:rPr lang="en-US" sz="3200" b="1" dirty="0" smtClean="0">
                <a:solidFill>
                  <a:srgbClr val="92D050"/>
                </a:solidFill>
              </a:rPr>
              <a:t>&amp; 	SUBSTANTIF  </a:t>
            </a:r>
            <a:r>
              <a:rPr lang="en-US" sz="3200" b="1" dirty="0">
                <a:solidFill>
                  <a:srgbClr val="92D050"/>
                </a:solidFill>
              </a:rPr>
              <a:t>SIKLUS PENGGAJIAN &amp; </a:t>
            </a:r>
            <a:r>
              <a:rPr lang="en-US" sz="3200" b="1" dirty="0" smtClean="0">
                <a:solidFill>
                  <a:srgbClr val="92D050"/>
                </a:solidFill>
              </a:rPr>
              <a:t>	PENGUPAHAN</a:t>
            </a:r>
            <a:r>
              <a:rPr lang="en-US" sz="3200" b="1" dirty="0">
                <a:solidFill>
                  <a:srgbClr val="92D050"/>
                </a:solidFill>
              </a:rPr>
              <a:t>	</a:t>
            </a:r>
            <a:endParaRPr lang="en-US" sz="3200" dirty="0">
              <a:solidFill>
                <a:srgbClr val="92D050"/>
              </a:solidFill>
            </a:endParaRPr>
          </a:p>
          <a:p>
            <a:r>
              <a:rPr lang="en-US" sz="3200" b="1" dirty="0"/>
              <a:t> </a:t>
            </a:r>
            <a:endParaRPr lang="en-US" sz="3200" dirty="0"/>
          </a:p>
          <a:p>
            <a:r>
              <a:rPr lang="en-US" sz="3200" b="1" dirty="0" smtClean="0">
                <a:solidFill>
                  <a:srgbClr val="FF0000"/>
                </a:solidFill>
              </a:rPr>
              <a:t>XVI. PENGUJIAN </a:t>
            </a:r>
            <a:r>
              <a:rPr lang="en-US" sz="3200" b="1" dirty="0">
                <a:solidFill>
                  <a:srgbClr val="FF0000"/>
                </a:solidFill>
              </a:rPr>
              <a:t>KEPATUHAN &amp; </a:t>
            </a:r>
            <a:r>
              <a:rPr lang="en-US" sz="3200" b="1" dirty="0" smtClean="0">
                <a:solidFill>
                  <a:srgbClr val="FF0000"/>
                </a:solidFill>
              </a:rPr>
              <a:t>	SUBSTANTIF  </a:t>
            </a:r>
            <a:r>
              <a:rPr lang="en-US" sz="3200" b="1" dirty="0">
                <a:solidFill>
                  <a:srgbClr val="FF0000"/>
                </a:solidFill>
              </a:rPr>
              <a:t>SIKLUS </a:t>
            </a:r>
            <a:r>
              <a:rPr lang="en-US" sz="3200" b="1" dirty="0" smtClean="0">
                <a:solidFill>
                  <a:srgbClr val="FF0000"/>
                </a:solidFill>
              </a:rPr>
              <a:t>BIAYA </a:t>
            </a:r>
            <a:r>
              <a:rPr lang="en-US" sz="3600" b="1" dirty="0">
                <a:solidFill>
                  <a:srgbClr val="FF0000"/>
                </a:solidFill>
              </a:rPr>
              <a:t>		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Program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 smtClean="0"/>
              <a:t>Pemeriksaan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/>
              <a:t>Rekonsiliasi</a:t>
            </a:r>
            <a:endParaRPr lang="en-US" b="1" dirty="0"/>
          </a:p>
          <a:p>
            <a:r>
              <a:rPr lang="en-US" b="1" dirty="0"/>
              <a:t>1.  </a:t>
            </a:r>
            <a:r>
              <a:rPr lang="en-US" b="1" dirty="0" err="1"/>
              <a:t>Usust</a:t>
            </a:r>
            <a:r>
              <a:rPr lang="en-US" b="1" dirty="0"/>
              <a:t> </a:t>
            </a:r>
            <a:r>
              <a:rPr lang="en-US" b="1" dirty="0" err="1"/>
              <a:t>saldo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yang </a:t>
            </a:r>
            <a:r>
              <a:rPr lang="en-US" b="1" dirty="0" smtClean="0"/>
              <a:t>	</a:t>
            </a:r>
            <a:r>
              <a:rPr lang="en-US" b="1" dirty="0" err="1" smtClean="0"/>
              <a:t>tercantum</a:t>
            </a:r>
            <a:r>
              <a:rPr lang="en-US" b="1" dirty="0" smtClean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neraca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/>
              <a:t>saldo</a:t>
            </a:r>
            <a:r>
              <a:rPr lang="en-US" b="1" dirty="0"/>
              <a:t> </a:t>
            </a:r>
            <a:r>
              <a:rPr lang="en-US" b="1" dirty="0" err="1"/>
              <a:t>rekeing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dirty="0" smtClean="0"/>
              <a:t>	yang </a:t>
            </a:r>
            <a:r>
              <a:rPr lang="en-US" b="1" dirty="0" err="1"/>
              <a:t>bersangkutan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/>
              <a:t>besar</a:t>
            </a:r>
            <a:endParaRPr lang="en-US" b="1" dirty="0"/>
          </a:p>
          <a:p>
            <a:pPr lvl="0"/>
            <a:r>
              <a:rPr lang="en-US" b="1" dirty="0" smtClean="0"/>
              <a:t>2. </a:t>
            </a:r>
            <a:r>
              <a:rPr lang="en-US" b="1" dirty="0" err="1" smtClean="0"/>
              <a:t>Hitung</a:t>
            </a:r>
            <a:r>
              <a:rPr lang="en-US" b="1" dirty="0" smtClean="0"/>
              <a:t> </a:t>
            </a:r>
            <a:r>
              <a:rPr lang="en-US" b="1" dirty="0" err="1"/>
              <a:t>kembali</a:t>
            </a:r>
            <a:r>
              <a:rPr lang="en-US" b="1" dirty="0"/>
              <a:t> </a:t>
            </a:r>
            <a:r>
              <a:rPr lang="en-US" b="1" dirty="0" err="1"/>
              <a:t>saldo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rekening</a:t>
            </a:r>
            <a:r>
              <a:rPr lang="en-US" b="1" dirty="0" smtClean="0"/>
              <a:t> </a:t>
            </a:r>
            <a:r>
              <a:rPr lang="en-US" b="1" dirty="0" err="1"/>
              <a:t>piutna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buku</a:t>
            </a:r>
            <a:r>
              <a:rPr lang="en-US" b="1" dirty="0" smtClean="0"/>
              <a:t> </a:t>
            </a:r>
            <a:r>
              <a:rPr lang="en-US" b="1" dirty="0" err="1"/>
              <a:t>besar</a:t>
            </a:r>
            <a:endParaRPr lang="en-US" b="1" dirty="0"/>
          </a:p>
          <a:p>
            <a:pPr lvl="0"/>
            <a:r>
              <a:rPr lang="en-US" b="1" dirty="0" smtClean="0"/>
              <a:t>3. </a:t>
            </a:r>
            <a:r>
              <a:rPr lang="en-US" b="1" dirty="0" err="1" smtClean="0"/>
              <a:t>Usut</a:t>
            </a:r>
            <a:r>
              <a:rPr lang="en-US" b="1" dirty="0" smtClean="0"/>
              <a:t> </a:t>
            </a:r>
            <a:r>
              <a:rPr lang="en-US" b="1" dirty="0"/>
              <a:t>posting </a:t>
            </a:r>
            <a:r>
              <a:rPr lang="en-US" b="1" dirty="0" err="1"/>
              <a:t>pendebitan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rekening</a:t>
            </a:r>
            <a:r>
              <a:rPr lang="en-US" b="1" dirty="0" smtClean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jurnal</a:t>
            </a:r>
            <a:r>
              <a:rPr lang="en-US" b="1" dirty="0" smtClean="0"/>
              <a:t> </a:t>
            </a:r>
            <a:r>
              <a:rPr lang="en-US" b="1" dirty="0" err="1"/>
              <a:t>ybs</a:t>
            </a:r>
            <a:r>
              <a:rPr lang="en-US" b="1" dirty="0"/>
              <a:t>.</a:t>
            </a:r>
          </a:p>
          <a:p>
            <a:pPr lvl="0"/>
            <a:r>
              <a:rPr lang="en-US" b="1" dirty="0" smtClean="0"/>
              <a:t>4. </a:t>
            </a:r>
            <a:r>
              <a:rPr lang="en-US" b="1" dirty="0" err="1" smtClean="0"/>
              <a:t>Lakukan</a:t>
            </a:r>
            <a:r>
              <a:rPr lang="en-US" b="1" dirty="0" smtClean="0"/>
              <a:t> </a:t>
            </a:r>
            <a:r>
              <a:rPr lang="en-US" b="1" dirty="0" err="1"/>
              <a:t>rekonsiliasi</a:t>
            </a:r>
            <a:r>
              <a:rPr lang="en-US" b="1" dirty="0"/>
              <a:t> 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pembantu</a:t>
            </a:r>
            <a:r>
              <a:rPr lang="en-US" b="1" dirty="0" smtClean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rekening</a:t>
            </a:r>
            <a:r>
              <a:rPr lang="en-US" b="1" dirty="0" smtClean="0"/>
              <a:t> </a:t>
            </a:r>
            <a:r>
              <a:rPr lang="en-US" b="1" dirty="0" err="1"/>
              <a:t>kontrol</a:t>
            </a:r>
            <a:r>
              <a:rPr lang="en-US" b="1" dirty="0"/>
              <a:t> </a:t>
            </a:r>
            <a:r>
              <a:rPr lang="en-US" b="1" dirty="0" err="1"/>
              <a:t>piunta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/>
              <a:t>buku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endParaRPr lang="en-US" b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err="1"/>
              <a:t>Indek</a:t>
            </a:r>
            <a:r>
              <a:rPr lang="en-US" sz="1800" dirty="0"/>
              <a:t> KKP </a:t>
            </a:r>
            <a:r>
              <a:rPr lang="en-US" sz="1800" dirty="0" err="1"/>
              <a:t>Tgl</a:t>
            </a:r>
            <a:r>
              <a:rPr lang="en-US" sz="1800" dirty="0"/>
              <a:t>, </a:t>
            </a:r>
            <a:r>
              <a:rPr lang="en-US" sz="1800" dirty="0" err="1"/>
              <a:t>pelaks</a:t>
            </a:r>
            <a:r>
              <a:rPr lang="en-US" sz="1800" dirty="0"/>
              <a:t>  </a:t>
            </a:r>
            <a:r>
              <a:rPr lang="en-US" sz="1800" dirty="0" err="1"/>
              <a:t>Pelaksana</a:t>
            </a:r>
            <a:endParaRPr lang="en-US" sz="1800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19800" y="2514600"/>
            <a:ext cx="0" cy="3505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15200" y="25908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18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Program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 smtClean="0"/>
              <a:t>piutang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…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</a:t>
            </a:r>
            <a:r>
              <a:rPr lang="en-US" b="1" dirty="0" err="1"/>
              <a:t>eksistensi</a:t>
            </a:r>
            <a:endParaRPr lang="en-US" b="1" dirty="0"/>
          </a:p>
          <a:p>
            <a:pPr lvl="0"/>
            <a:r>
              <a:rPr lang="en-US" dirty="0" err="1"/>
              <a:t>Kirimkan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debitur</a:t>
            </a:r>
            <a:endParaRPr lang="en-US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pencatatan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debitur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 </a:t>
            </a:r>
            <a:r>
              <a:rPr lang="en-US" dirty="0" err="1"/>
              <a:t>neraca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67400" y="19050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86600" y="1905000"/>
            <a:ext cx="76200" cy="419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92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55618"/>
            <a:ext cx="8260672" cy="94493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Program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 smtClean="0"/>
              <a:t>piutang</a:t>
            </a:r>
            <a:r>
              <a:rPr lang="en-US" b="1" dirty="0" smtClean="0"/>
              <a:t>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…..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</a:t>
            </a:r>
            <a:r>
              <a:rPr lang="en-US" b="1" dirty="0" err="1"/>
              <a:t>pemilikan</a:t>
            </a:r>
            <a:endParaRPr lang="en-US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 smtClean="0"/>
              <a:t>pendu</a:t>
            </a:r>
            <a:endParaRPr lang="en-US" dirty="0" smtClean="0"/>
          </a:p>
          <a:p>
            <a:pPr lvl="2"/>
            <a:r>
              <a:rPr lang="en-US" sz="2400" dirty="0" smtClean="0"/>
              <a:t>kung </a:t>
            </a:r>
            <a:r>
              <a:rPr lang="en-US" sz="2400" dirty="0" err="1"/>
              <a:t>timbulnya</a:t>
            </a:r>
            <a:r>
              <a:rPr lang="en-US" sz="2400" dirty="0"/>
              <a:t> </a:t>
            </a:r>
            <a:r>
              <a:rPr lang="en-US" sz="2400" dirty="0" err="1"/>
              <a:t>piutang</a:t>
            </a:r>
            <a:endParaRPr lang="en-US" sz="2400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 smtClean="0"/>
              <a:t>konfirmasi</a:t>
            </a:r>
            <a:endParaRPr lang="en-US" dirty="0" smtClean="0"/>
          </a:p>
          <a:p>
            <a:pPr marL="1051560" lvl="3" indent="0">
              <a:buNone/>
            </a:pPr>
            <a:r>
              <a:rPr lang="en-US" sz="2400" dirty="0" smtClean="0"/>
              <a:t> </a:t>
            </a:r>
            <a:r>
              <a:rPr lang="en-US" sz="2400" dirty="0" err="1"/>
              <a:t>piutang</a:t>
            </a:r>
            <a:endParaRPr lang="en-US" sz="2400" b="1" dirty="0"/>
          </a:p>
          <a:p>
            <a:pPr lvl="0"/>
            <a:r>
              <a:rPr lang="en-US" dirty="0" err="1"/>
              <a:t>Mintalah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endParaRPr lang="en-US" dirty="0" smtClean="0"/>
          </a:p>
          <a:p>
            <a:pPr lvl="3"/>
            <a:r>
              <a:rPr lang="en-US" sz="2400" dirty="0" err="1" smtClean="0"/>
              <a:t>piutang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klien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905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62800" y="1905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5800" y="19050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Program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sz="2000" b="1" dirty="0" err="1"/>
              <a:t>lanjutan</a:t>
            </a:r>
            <a:r>
              <a:rPr lang="en-US" sz="2000" b="1" dirty="0"/>
              <a:t>…..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Cutoff</a:t>
            </a:r>
          </a:p>
          <a:p>
            <a:pPr lvl="0"/>
            <a:r>
              <a:rPr lang="en-US" sz="2600" dirty="0" err="1"/>
              <a:t>Periksa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yang </a:t>
            </a:r>
            <a:endParaRPr lang="en-US" sz="2600" dirty="0" smtClean="0"/>
          </a:p>
          <a:p>
            <a:pPr lvl="1"/>
            <a:r>
              <a:rPr lang="en-US" sz="2200" dirty="0" err="1" smtClean="0"/>
              <a:t>mendukung</a:t>
            </a:r>
            <a:r>
              <a:rPr lang="en-US" sz="2200" dirty="0" smtClean="0"/>
              <a:t> </a:t>
            </a:r>
            <a:r>
              <a:rPr lang="en-US" sz="2200" dirty="0" err="1"/>
              <a:t>timbulnya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err="1" smtClean="0"/>
              <a:t>piutang</a:t>
            </a:r>
            <a:r>
              <a:rPr lang="en-US" sz="2200" dirty="0" smtClean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minggu</a:t>
            </a:r>
            <a:r>
              <a:rPr lang="en-US" sz="2200" dirty="0"/>
              <a:t> </a:t>
            </a:r>
            <a:r>
              <a:rPr lang="en-US" sz="2200" dirty="0" smtClean="0"/>
              <a:t>	</a:t>
            </a:r>
          </a:p>
          <a:p>
            <a:pPr lvl="1"/>
            <a:r>
              <a:rPr lang="en-US" sz="2200" dirty="0" err="1" smtClean="0"/>
              <a:t>terakhir</a:t>
            </a:r>
            <a:r>
              <a:rPr lang="en-US" sz="2200" dirty="0" smtClean="0"/>
              <a:t> </a:t>
            </a:r>
            <a:r>
              <a:rPr lang="en-US" sz="2200" dirty="0" err="1"/>
              <a:t>tahun</a:t>
            </a:r>
            <a:r>
              <a:rPr lang="en-US" sz="2200" dirty="0"/>
              <a:t> yang </a:t>
            </a:r>
            <a:r>
              <a:rPr lang="en-US" sz="2200" dirty="0" err="1"/>
              <a:t>diperiksa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/>
              <a:t>minggu</a:t>
            </a:r>
            <a:r>
              <a:rPr lang="en-US" sz="2200" dirty="0"/>
              <a:t> </a:t>
            </a:r>
            <a:r>
              <a:rPr lang="en-US" sz="2200" dirty="0" err="1"/>
              <a:t>pertama</a:t>
            </a:r>
            <a:r>
              <a:rPr lang="en-US" sz="2200" dirty="0"/>
              <a:t> </a:t>
            </a:r>
            <a:r>
              <a:rPr lang="en-US" sz="2200" dirty="0" err="1" smtClean="0"/>
              <a:t>sete</a:t>
            </a:r>
            <a:endParaRPr lang="en-US" sz="2200" dirty="0" smtClean="0"/>
          </a:p>
          <a:p>
            <a:pPr lvl="1"/>
            <a:r>
              <a:rPr lang="en-US" sz="2200" dirty="0" err="1" smtClean="0"/>
              <a:t>lah</a:t>
            </a:r>
            <a:r>
              <a:rPr lang="en-US" sz="2200" dirty="0" smtClean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</a:t>
            </a:r>
            <a:r>
              <a:rPr lang="en-US" sz="2200" dirty="0" err="1"/>
              <a:t>neraca</a:t>
            </a:r>
            <a:endParaRPr lang="en-US" sz="2200" b="1" dirty="0"/>
          </a:p>
          <a:p>
            <a:pPr lvl="0"/>
            <a:r>
              <a:rPr lang="en-US" sz="2600" dirty="0" err="1"/>
              <a:t>Periksa</a:t>
            </a:r>
            <a:r>
              <a:rPr lang="en-US" sz="2600" dirty="0"/>
              <a:t> </a:t>
            </a:r>
            <a:r>
              <a:rPr lang="en-US" sz="2600" dirty="0" err="1"/>
              <a:t>dokumen</a:t>
            </a:r>
            <a:r>
              <a:rPr lang="en-US" sz="2600" dirty="0"/>
              <a:t> yang </a:t>
            </a:r>
            <a:r>
              <a:rPr lang="en-US" sz="2600" dirty="0" err="1" smtClean="0"/>
              <a:t>mendu</a:t>
            </a:r>
            <a:endParaRPr lang="en-US" sz="2600" dirty="0" smtClean="0"/>
          </a:p>
          <a:p>
            <a:pPr lvl="1"/>
            <a:r>
              <a:rPr lang="en-US" sz="2200" dirty="0" smtClean="0"/>
              <a:t>kung </a:t>
            </a:r>
            <a:r>
              <a:rPr lang="en-US" sz="2200" dirty="0" err="1"/>
              <a:t>berkurangnya</a:t>
            </a:r>
            <a:r>
              <a:rPr lang="en-US" sz="2200" dirty="0"/>
              <a:t> </a:t>
            </a:r>
            <a:r>
              <a:rPr lang="en-US" sz="2200" dirty="0" err="1"/>
              <a:t>piutang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/>
              <a:t>minggu</a:t>
            </a:r>
            <a:r>
              <a:rPr lang="en-US" sz="2200" dirty="0"/>
              <a:t> </a:t>
            </a:r>
            <a:r>
              <a:rPr lang="en-US" sz="2200" dirty="0" err="1"/>
              <a:t>terakhir</a:t>
            </a:r>
            <a:r>
              <a:rPr lang="en-US" sz="2200" dirty="0"/>
              <a:t> </a:t>
            </a:r>
            <a:r>
              <a:rPr lang="en-US" sz="2200" dirty="0" err="1"/>
              <a:t>tahun</a:t>
            </a:r>
            <a:r>
              <a:rPr lang="en-US" sz="2200" dirty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yang </a:t>
            </a:r>
            <a:r>
              <a:rPr lang="en-US" sz="2200" dirty="0" err="1"/>
              <a:t>diperiksa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minggu</a:t>
            </a:r>
            <a:r>
              <a:rPr lang="en-US" sz="2200" dirty="0"/>
              <a:t> </a:t>
            </a:r>
            <a:r>
              <a:rPr lang="en-US" sz="2200" dirty="0" smtClean="0"/>
              <a:t>per</a:t>
            </a:r>
          </a:p>
          <a:p>
            <a:pPr lvl="1"/>
            <a:r>
              <a:rPr lang="en-US" sz="2200" dirty="0" smtClean="0"/>
              <a:t>tama </a:t>
            </a:r>
            <a:r>
              <a:rPr lang="en-US" sz="2200" dirty="0" err="1"/>
              <a:t>setelah</a:t>
            </a:r>
            <a:r>
              <a:rPr lang="en-US" sz="2200" dirty="0"/>
              <a:t> </a:t>
            </a:r>
            <a:r>
              <a:rPr lang="en-US" sz="2200" dirty="0" err="1"/>
              <a:t>tanggal</a:t>
            </a:r>
            <a:r>
              <a:rPr lang="en-US" sz="2200" dirty="0"/>
              <a:t> </a:t>
            </a:r>
            <a:r>
              <a:rPr lang="en-US" sz="2200" dirty="0" err="1"/>
              <a:t>neraca</a:t>
            </a:r>
            <a:endParaRPr lang="en-US" sz="2200" b="1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0" y="19050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62800" y="1905000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229600" y="1981200"/>
            <a:ext cx="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4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Program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sz="2000" b="1" dirty="0" err="1"/>
              <a:t>lanjutan</a:t>
            </a:r>
            <a:r>
              <a:rPr lang="en-US" sz="2000" b="1" dirty="0"/>
              <a:t>…..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</a:t>
            </a:r>
            <a:r>
              <a:rPr lang="en-US" b="1" dirty="0" err="1"/>
              <a:t>penilaian</a:t>
            </a:r>
            <a:endParaRPr lang="en-US" b="1" dirty="0"/>
          </a:p>
          <a:p>
            <a:pPr lvl="0"/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CKP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piutang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US" b="1" dirty="0"/>
          </a:p>
          <a:p>
            <a:pPr lvl="0"/>
            <a:r>
              <a:rPr lang="en-US" dirty="0" err="1"/>
              <a:t>Bandingkan</a:t>
            </a:r>
            <a:r>
              <a:rPr lang="en-US" dirty="0"/>
              <a:t> CKP yang </a:t>
            </a:r>
            <a:r>
              <a:rPr lang="en-US" dirty="0" err="1"/>
              <a:t>tercantum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diperiksa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sebelumnya</a:t>
            </a:r>
            <a:endParaRPr lang="en-US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catatan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debitur</a:t>
            </a:r>
            <a:r>
              <a:rPr lang="en-US" dirty="0"/>
              <a:t> yang </a:t>
            </a:r>
            <a:r>
              <a:rPr lang="en-US" dirty="0" err="1"/>
              <a:t>utangnya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kadaluwarsa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Program </a:t>
            </a:r>
            <a:r>
              <a:rPr lang="en-US" b="1" dirty="0" err="1"/>
              <a:t>pengujian</a:t>
            </a:r>
            <a:r>
              <a:rPr lang="en-US" b="1" dirty="0"/>
              <a:t> </a:t>
            </a:r>
            <a:r>
              <a:rPr lang="en-US" b="1" dirty="0" err="1"/>
              <a:t>substantif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piutang</a:t>
            </a:r>
            <a:r>
              <a:rPr lang="en-US" b="1" dirty="0"/>
              <a:t> </a:t>
            </a:r>
            <a:r>
              <a:rPr lang="en-US" sz="2000" b="1" dirty="0" err="1"/>
              <a:t>lanjutan</a:t>
            </a:r>
            <a:r>
              <a:rPr lang="en-US" sz="2000" b="1" dirty="0"/>
              <a:t>…..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</a:t>
            </a:r>
            <a:r>
              <a:rPr lang="en-US" b="1" dirty="0" err="1"/>
              <a:t>penyajian</a:t>
            </a:r>
            <a:r>
              <a:rPr lang="en-US" b="1" dirty="0"/>
              <a:t> </a:t>
            </a:r>
            <a:r>
              <a:rPr lang="en-US" b="1" dirty="0" err="1"/>
              <a:t>peiutang</a:t>
            </a:r>
            <a:r>
              <a:rPr lang="en-US" b="1" dirty="0"/>
              <a:t> </a:t>
            </a:r>
            <a:r>
              <a:rPr lang="en-US" b="1" dirty="0" err="1"/>
              <a:t>didalam</a:t>
            </a:r>
            <a:r>
              <a:rPr lang="en-US" b="1" dirty="0"/>
              <a:t> </a:t>
            </a:r>
            <a:r>
              <a:rPr lang="en-US" b="1" dirty="0" err="1"/>
              <a:t>neraca</a:t>
            </a:r>
            <a:endParaRPr lang="en-US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 smtClean="0"/>
              <a:t>piutang</a:t>
            </a:r>
            <a:endParaRPr lang="en-US" dirty="0" smtClean="0"/>
          </a:p>
          <a:p>
            <a:pPr lvl="0"/>
            <a:r>
              <a:rPr lang="en-US" dirty="0" smtClean="0"/>
              <a:t> 	</a:t>
            </a:r>
            <a:r>
              <a:rPr lang="en-US" dirty="0" err="1" smtClean="0"/>
              <a:t>kedalam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aktiva</a:t>
            </a:r>
            <a:r>
              <a:rPr lang="en-US" dirty="0"/>
              <a:t> </a:t>
            </a:r>
            <a:endParaRPr lang="en-US" dirty="0" smtClean="0"/>
          </a:p>
          <a:p>
            <a:pPr lvl="2"/>
            <a:r>
              <a:rPr lang="en-US" sz="2200" dirty="0" err="1" smtClean="0"/>
              <a:t>lancar</a:t>
            </a:r>
            <a:r>
              <a:rPr lang="en-US" sz="2200" dirty="0" smtClean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tak</a:t>
            </a:r>
            <a:r>
              <a:rPr lang="en-US" sz="2200" dirty="0"/>
              <a:t> </a:t>
            </a:r>
            <a:r>
              <a:rPr lang="en-US" sz="2200" dirty="0" err="1"/>
              <a:t>lancar</a:t>
            </a:r>
            <a:endParaRPr lang="en-US" sz="2200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konfirmasi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   </a:t>
            </a:r>
            <a:r>
              <a:rPr lang="en-US" sz="2400" dirty="0" err="1" smtClean="0"/>
              <a:t>piutang</a:t>
            </a:r>
            <a:endParaRPr lang="en-US" sz="2400" b="1" dirty="0"/>
          </a:p>
          <a:p>
            <a:pPr lvl="0"/>
            <a:r>
              <a:rPr lang="en-US" dirty="0" err="1"/>
              <a:t>Periksa</a:t>
            </a:r>
            <a:r>
              <a:rPr lang="en-US" dirty="0"/>
              <a:t> </a:t>
            </a:r>
            <a:r>
              <a:rPr lang="en-US" dirty="0" err="1"/>
              <a:t>klasifikasi</a:t>
            </a:r>
            <a:r>
              <a:rPr lang="en-US" dirty="0"/>
              <a:t> </a:t>
            </a:r>
            <a:r>
              <a:rPr lang="en-US" dirty="0" err="1" smtClean="0"/>
              <a:t>piutang</a:t>
            </a:r>
            <a:endParaRPr lang="en-US" dirty="0" smtClean="0"/>
          </a:p>
          <a:p>
            <a:pPr lvl="0"/>
            <a:r>
              <a:rPr lang="en-US" dirty="0" smtClean="0"/>
              <a:t> 	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piutang</a:t>
            </a:r>
            <a:endParaRPr lang="en-US" b="1" dirty="0"/>
          </a:p>
          <a:p>
            <a:pPr lvl="0"/>
            <a:r>
              <a:rPr lang="en-US" dirty="0" err="1"/>
              <a:t>Perisa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/>
              <a:t>piutang</a:t>
            </a:r>
            <a:endParaRPr lang="en-US" sz="2400" b="1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867400" y="2209800"/>
            <a:ext cx="76200" cy="388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781800" y="2209800"/>
            <a:ext cx="76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924800" y="2209800"/>
            <a:ext cx="76200" cy="396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3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2700" b="1" dirty="0" err="1"/>
              <a:t>konfirmasi</a:t>
            </a:r>
            <a:r>
              <a:rPr lang="en-US" sz="2700" b="1" dirty="0"/>
              <a:t> </a:t>
            </a:r>
            <a:r>
              <a:rPr lang="en-US" sz="2700" b="1" dirty="0" err="1"/>
              <a:t>piutang</a:t>
            </a:r>
            <a:r>
              <a:rPr lang="en-US" sz="2700" b="1" dirty="0"/>
              <a:t> </a:t>
            </a:r>
            <a:r>
              <a:rPr lang="en-US" sz="2700" b="1" dirty="0" err="1"/>
              <a:t>terdapat</a:t>
            </a:r>
            <a:r>
              <a:rPr lang="en-US" sz="2700" b="1" dirty="0"/>
              <a:t> </a:t>
            </a:r>
            <a:r>
              <a:rPr lang="en-US" sz="2700" b="1" dirty="0" err="1"/>
              <a:t>dua</a:t>
            </a:r>
            <a:r>
              <a:rPr lang="en-US" sz="2700" b="1" dirty="0"/>
              <a:t> </a:t>
            </a:r>
            <a:r>
              <a:rPr lang="en-US" sz="2700" b="1" dirty="0" err="1"/>
              <a:t>metode</a:t>
            </a:r>
            <a:r>
              <a:rPr lang="en-US" sz="2700" b="1" dirty="0"/>
              <a:t> yang </a:t>
            </a:r>
            <a:r>
              <a:rPr lang="en-US" sz="2700" b="1" dirty="0" err="1"/>
              <a:t>dapat</a:t>
            </a:r>
            <a:r>
              <a:rPr lang="en-US" sz="2700" b="1" dirty="0"/>
              <a:t> </a:t>
            </a:r>
            <a:r>
              <a:rPr lang="en-US" sz="2700" b="1" dirty="0" err="1"/>
              <a:t>dilakukan</a:t>
            </a:r>
            <a:r>
              <a:rPr lang="en-US" sz="2700" b="1" dirty="0"/>
              <a:t> </a:t>
            </a:r>
            <a:r>
              <a:rPr lang="en-US" sz="2700" b="1" dirty="0" err="1"/>
              <a:t>oleh</a:t>
            </a:r>
            <a:r>
              <a:rPr lang="en-US" sz="2700" b="1" dirty="0"/>
              <a:t> </a:t>
            </a:r>
            <a:r>
              <a:rPr lang="en-US" sz="2700" b="1" dirty="0" err="1"/>
              <a:t>akuntan</a:t>
            </a:r>
            <a:r>
              <a:rPr lang="en-US" sz="2700" b="1" dirty="0"/>
              <a:t> :</a:t>
            </a:r>
            <a:br>
              <a:rPr lang="en-US" sz="2700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b="1" dirty="0" err="1">
                <a:solidFill>
                  <a:srgbClr val="00B050"/>
                </a:solidFill>
              </a:rPr>
              <a:t>Metode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konfirmasi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positif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Metode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konfirmasi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meminta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jawaban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penegasan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dari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debitur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baik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terdapat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kesesuaian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ataupun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tidaksesuai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antara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saldo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debitur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menurut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catatan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akuntansinya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dengan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saldo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utang</a:t>
            </a:r>
            <a:r>
              <a:rPr lang="en-US" b="1" dirty="0">
                <a:solidFill>
                  <a:srgbClr val="0070C0"/>
                </a:solidFill>
              </a:rPr>
              <a:t> yang </a:t>
            </a:r>
            <a:r>
              <a:rPr lang="en-US" b="1" dirty="0" err="1">
                <a:solidFill>
                  <a:srgbClr val="0070C0"/>
                </a:solidFill>
              </a:rPr>
              <a:t>teecantum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surat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konfirmasi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/>
              <a:t>Metode</a:t>
            </a:r>
            <a:r>
              <a:rPr lang="en-US" b="1" dirty="0"/>
              <a:t> </a:t>
            </a:r>
            <a:r>
              <a:rPr lang="en-US" b="1" dirty="0" err="1"/>
              <a:t>konfirmasi</a:t>
            </a:r>
            <a:r>
              <a:rPr lang="en-US" b="1" dirty="0"/>
              <a:t> </a:t>
            </a:r>
            <a:r>
              <a:rPr lang="en-US" b="1" dirty="0" err="1"/>
              <a:t>positif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</a:t>
            </a:r>
            <a:r>
              <a:rPr lang="en-US" b="1" dirty="0" err="1"/>
              <a:t>akuntan</a:t>
            </a:r>
            <a:r>
              <a:rPr lang="en-US" b="1" dirty="0"/>
              <a:t> </a:t>
            </a:r>
            <a:r>
              <a:rPr lang="en-US" b="1" dirty="0" err="1"/>
              <a:t>menghadapi</a:t>
            </a:r>
            <a:r>
              <a:rPr lang="en-US" b="1" dirty="0"/>
              <a:t> </a:t>
            </a:r>
            <a:r>
              <a:rPr lang="en-US" b="1" dirty="0" err="1"/>
              <a:t>situasi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: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Saldo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piutang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secara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individu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berjumlah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besar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terdapat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rekeing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piutang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disengketakan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terdapat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ketidaktelitian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ketidakberesan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saldo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rekening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piutang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 err="1"/>
              <a:t>konfirmasi</a:t>
            </a:r>
            <a:r>
              <a:rPr lang="en-US" sz="2700" b="1" dirty="0"/>
              <a:t> </a:t>
            </a:r>
            <a:r>
              <a:rPr lang="en-US" sz="2700" b="1" dirty="0" err="1"/>
              <a:t>piutang</a:t>
            </a:r>
            <a:r>
              <a:rPr lang="en-US" sz="2700" b="1" dirty="0"/>
              <a:t> </a:t>
            </a:r>
            <a:r>
              <a:rPr lang="en-US" sz="2700" b="1" dirty="0" err="1"/>
              <a:t>terdapat</a:t>
            </a:r>
            <a:r>
              <a:rPr lang="en-US" sz="2700" b="1" dirty="0"/>
              <a:t> </a:t>
            </a:r>
            <a:r>
              <a:rPr lang="en-US" sz="2700" b="1" dirty="0" err="1"/>
              <a:t>dua</a:t>
            </a:r>
            <a:r>
              <a:rPr lang="en-US" sz="2700" b="1" dirty="0"/>
              <a:t> </a:t>
            </a:r>
            <a:r>
              <a:rPr lang="en-US" sz="2700" b="1" dirty="0" err="1"/>
              <a:t>metode</a:t>
            </a:r>
            <a:r>
              <a:rPr lang="en-US" sz="2700" b="1" dirty="0"/>
              <a:t> yang </a:t>
            </a:r>
            <a:r>
              <a:rPr lang="en-US" sz="2700" b="1" dirty="0" err="1"/>
              <a:t>dapat</a:t>
            </a:r>
            <a:r>
              <a:rPr lang="en-US" sz="2700" b="1" dirty="0"/>
              <a:t> </a:t>
            </a:r>
            <a:r>
              <a:rPr lang="en-US" sz="2700" b="1" dirty="0" err="1"/>
              <a:t>dilakukan</a:t>
            </a:r>
            <a:r>
              <a:rPr lang="en-US" sz="2700" b="1" dirty="0"/>
              <a:t> </a:t>
            </a:r>
            <a:r>
              <a:rPr lang="en-US" sz="2700" b="1" dirty="0" err="1"/>
              <a:t>oleh</a:t>
            </a:r>
            <a:r>
              <a:rPr lang="en-US" sz="2700" b="1" dirty="0"/>
              <a:t> </a:t>
            </a:r>
            <a:r>
              <a:rPr lang="en-US" sz="2700" b="1" dirty="0" err="1"/>
              <a:t>akuntan</a:t>
            </a:r>
            <a:r>
              <a:rPr lang="en-US" sz="2700" b="1" dirty="0"/>
              <a:t> </a:t>
            </a:r>
            <a:r>
              <a:rPr lang="en-US" sz="2700" b="1" dirty="0" smtClean="0"/>
              <a:t> </a:t>
            </a:r>
            <a:br>
              <a:rPr lang="en-US" sz="2700" b="1" dirty="0" smtClean="0"/>
            </a:br>
            <a:r>
              <a:rPr lang="en-US" sz="1800" b="1" dirty="0" err="1" smtClean="0"/>
              <a:t>lanjutan</a:t>
            </a:r>
            <a:r>
              <a:rPr lang="en-US" sz="1800" b="1" dirty="0" smtClean="0"/>
              <a:t> ……….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konfirmasi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negatif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C000"/>
                </a:solidFill>
              </a:rPr>
              <a:t>Metode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konfirmasi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untuk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meminta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jawaban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penegasan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dari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debitur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hanya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jika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terdapat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ketidaksesuanan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antara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saldo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utang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debitur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menurut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catatan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akuntansinya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dengan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saldo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utang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menurut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dalam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surat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err="1">
                <a:solidFill>
                  <a:srgbClr val="FFC000"/>
                </a:solidFill>
              </a:rPr>
              <a:t>konfirmasi</a:t>
            </a:r>
            <a:endParaRPr lang="en-US" b="1" dirty="0">
              <a:solidFill>
                <a:srgbClr val="FFC000"/>
              </a:solidFill>
            </a:endParaRPr>
          </a:p>
          <a:p>
            <a:r>
              <a:rPr lang="en-US" dirty="0" err="1">
                <a:solidFill>
                  <a:srgbClr val="0070C0"/>
                </a:solidFill>
              </a:rPr>
              <a:t>Metode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konfirmasi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negatif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digunakan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oleh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akuntan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jika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penendalian</a:t>
            </a:r>
            <a:r>
              <a:rPr lang="en-US" dirty="0">
                <a:solidFill>
                  <a:srgbClr val="0070C0"/>
                </a:solidFill>
              </a:rPr>
              <a:t> intern </a:t>
            </a:r>
            <a:r>
              <a:rPr lang="en-US" dirty="0" err="1">
                <a:solidFill>
                  <a:srgbClr val="0070C0"/>
                </a:solidFill>
              </a:rPr>
              <a:t>terhadap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piutang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dinail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baik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rening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piutang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berjumlah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banyak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dengan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saldo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kecil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debitur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menerima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konfirmasi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tidak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akan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menaruh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prhatian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terdapat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surat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konfirmasi</a:t>
            </a:r>
            <a:r>
              <a:rPr lang="en-US" dirty="0">
                <a:solidFill>
                  <a:srgbClr val="0070C0"/>
                </a:solidFill>
              </a:rPr>
              <a:t> yang </a:t>
            </a:r>
            <a:r>
              <a:rPr lang="en-US" dirty="0" err="1">
                <a:solidFill>
                  <a:srgbClr val="0070C0"/>
                </a:solidFill>
              </a:rPr>
              <a:t>diterimanya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PENGUJIAN </a:t>
            </a:r>
            <a:r>
              <a:rPr lang="en-US" b="1" dirty="0"/>
              <a:t>KEPATUHAN THD.</a:t>
            </a:r>
            <a:br>
              <a:rPr lang="en-US" b="1" dirty="0"/>
            </a:br>
            <a:r>
              <a:rPr lang="en-US" b="1" dirty="0"/>
              <a:t>SIKLUS PEMBELIAN</a:t>
            </a:r>
            <a:br>
              <a:rPr lang="en-US" b="1" dirty="0"/>
            </a:b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Siklus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pembelian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terdiri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dari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sistem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pembelian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sistem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retur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pembelian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err="1" smtClean="0">
                <a:solidFill>
                  <a:srgbClr val="00B050"/>
                </a:solidFill>
              </a:rPr>
              <a:t>Dokumen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sumber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siklus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pembelian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adalah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bukti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kas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keluar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dan</a:t>
            </a:r>
            <a:r>
              <a:rPr lang="en-US" sz="2800" b="1" dirty="0">
                <a:solidFill>
                  <a:srgbClr val="00B050"/>
                </a:solidFill>
              </a:rPr>
              <a:t> memo debit </a:t>
            </a:r>
            <a:r>
              <a:rPr lang="en-US" sz="2800" b="1" dirty="0" err="1">
                <a:solidFill>
                  <a:srgbClr val="00B050"/>
                </a:solidFill>
              </a:rPr>
              <a:t>dengan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dokumen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pendukungnya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</a:p>
          <a:p>
            <a:r>
              <a:rPr lang="en-US" sz="2800" b="1" dirty="0" err="1" smtClean="0">
                <a:solidFill>
                  <a:srgbClr val="00B0F0"/>
                </a:solidFill>
              </a:rPr>
              <a:t>Untuk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merancang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kuesioner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pengendalian</a:t>
            </a:r>
            <a:r>
              <a:rPr lang="en-US" sz="2800" b="1" dirty="0">
                <a:solidFill>
                  <a:srgbClr val="00B0F0"/>
                </a:solidFill>
              </a:rPr>
              <a:t> intern </a:t>
            </a:r>
            <a:r>
              <a:rPr lang="en-US" sz="2800" b="1" dirty="0" err="1">
                <a:solidFill>
                  <a:srgbClr val="00B0F0"/>
                </a:solidFill>
              </a:rPr>
              <a:t>siklus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pembelian</a:t>
            </a:r>
            <a:r>
              <a:rPr lang="en-US" sz="2800" b="1" dirty="0">
                <a:solidFill>
                  <a:srgbClr val="00B0F0"/>
                </a:solidFill>
              </a:rPr>
              <a:t>, </a:t>
            </a:r>
            <a:r>
              <a:rPr lang="en-US" sz="2800" b="1" dirty="0" err="1">
                <a:solidFill>
                  <a:srgbClr val="00B0F0"/>
                </a:solidFill>
              </a:rPr>
              <a:t>akuntan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harus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menguasai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berbagai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sistem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akuntansi</a:t>
            </a:r>
            <a:r>
              <a:rPr lang="en-US" sz="2800" b="1" dirty="0">
                <a:solidFill>
                  <a:srgbClr val="00B0F0"/>
                </a:solidFill>
              </a:rPr>
              <a:t> yang </a:t>
            </a:r>
            <a:r>
              <a:rPr lang="en-US" sz="2800" b="1" dirty="0" err="1">
                <a:solidFill>
                  <a:srgbClr val="00B0F0"/>
                </a:solidFill>
              </a:rPr>
              <a:t>mementuk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siklus</a:t>
            </a:r>
            <a:r>
              <a:rPr lang="en-US" sz="2800" b="1" dirty="0">
                <a:solidFill>
                  <a:srgbClr val="00B0F0"/>
                </a:solidFill>
              </a:rPr>
              <a:t> </a:t>
            </a:r>
            <a:r>
              <a:rPr lang="en-US" sz="2800" b="1" dirty="0" err="1">
                <a:solidFill>
                  <a:srgbClr val="00B0F0"/>
                </a:solidFill>
              </a:rPr>
              <a:t>pembelian</a:t>
            </a:r>
            <a:r>
              <a:rPr lang="en-US" sz="2800" b="1" dirty="0" smtClean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8382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XV.   PENYELESAIAN PEKERJAAN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		PEMERIKSAAN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AKUNTAN	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	(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TERMASUK PENGUJIAN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			SUBSEQUENT 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EVENT)</a:t>
            </a:r>
            <a:endParaRPr lang="en-US" sz="36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sz="3600" b="1" dirty="0"/>
              <a:t> </a:t>
            </a:r>
            <a:endParaRPr lang="en-US" sz="3600" dirty="0"/>
          </a:p>
          <a:p>
            <a:r>
              <a:rPr lang="en-US" sz="3600" b="1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XVI. LAPORAN AKUNTAN  </a:t>
            </a:r>
            <a:r>
              <a:rPr lang="en-US" sz="3600" b="1" dirty="0" smtClean="0">
                <a:solidFill>
                  <a:srgbClr val="FF0000"/>
                </a:solidFill>
              </a:rPr>
              <a:t>   			INDEPENDEN (UO</a:t>
            </a:r>
            <a:r>
              <a:rPr lang="en-US" sz="3600" b="1" dirty="0">
                <a:solidFill>
                  <a:srgbClr val="FF0000"/>
                </a:solidFill>
              </a:rPr>
              <a:t>, QO, DC, AV)</a:t>
            </a:r>
            <a:r>
              <a:rPr lang="en-US" sz="3600" b="1" dirty="0"/>
              <a:t>				</a:t>
            </a:r>
            <a:r>
              <a:rPr lang="en-US" sz="3200" b="1" dirty="0"/>
              <a:t>		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600" dirty="0"/>
              <a:t>				</a:t>
            </a:r>
          </a:p>
          <a:p>
            <a:r>
              <a:rPr lang="en-US" sz="3600" b="1" dirty="0"/>
              <a:t>	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23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lanjutan</a:t>
            </a:r>
            <a:r>
              <a:rPr lang="en-US" b="1" dirty="0" smtClean="0"/>
              <a:t> PENGUJIAN </a:t>
            </a:r>
            <a:r>
              <a:rPr lang="en-US" b="1" dirty="0"/>
              <a:t>KEPATUHAN </a:t>
            </a:r>
            <a:br>
              <a:rPr lang="en-US" b="1" dirty="0"/>
            </a:br>
            <a:r>
              <a:rPr lang="en-US" b="1" dirty="0"/>
              <a:t>SIKLUS </a:t>
            </a:r>
            <a:r>
              <a:rPr lang="en-US" b="1" dirty="0" smtClean="0"/>
              <a:t>PEMBELIAN……..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b="1" dirty="0" err="1" smtClean="0">
                <a:solidFill>
                  <a:srgbClr val="00B0F0"/>
                </a:solidFill>
              </a:rPr>
              <a:t>Berdasarkan</a:t>
            </a:r>
            <a:r>
              <a:rPr lang="en-US" sz="3200" b="1" dirty="0" smtClean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pengetahuan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sistem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akuntansi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tersebut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akuntan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merancang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unsur-unsur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pengendalian</a:t>
            </a:r>
            <a:r>
              <a:rPr lang="en-US" sz="3200" b="1" dirty="0">
                <a:solidFill>
                  <a:srgbClr val="00B0F0"/>
                </a:solidFill>
              </a:rPr>
              <a:t> intern </a:t>
            </a:r>
            <a:r>
              <a:rPr lang="en-US" sz="3200" b="1" dirty="0" err="1">
                <a:solidFill>
                  <a:srgbClr val="00B0F0"/>
                </a:solidFill>
              </a:rPr>
              <a:t>dalam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siklus</a:t>
            </a:r>
            <a:r>
              <a:rPr lang="en-US" sz="3200" b="1" dirty="0">
                <a:solidFill>
                  <a:srgbClr val="00B0F0"/>
                </a:solidFill>
              </a:rPr>
              <a:t> </a:t>
            </a:r>
            <a:r>
              <a:rPr lang="en-US" sz="3200" b="1" dirty="0" err="1">
                <a:solidFill>
                  <a:srgbClr val="00B0F0"/>
                </a:solidFill>
              </a:rPr>
              <a:t>pembelian</a:t>
            </a:r>
            <a:r>
              <a:rPr lang="en-US" sz="3200" b="1" dirty="0">
                <a:solidFill>
                  <a:srgbClr val="00B0F0"/>
                </a:solidFill>
              </a:rPr>
              <a:t>. </a:t>
            </a:r>
            <a:endParaRPr lang="en-US" sz="3200" b="1" dirty="0" smtClean="0">
              <a:solidFill>
                <a:srgbClr val="00B0F0"/>
              </a:solidFill>
            </a:endParaRPr>
          </a:p>
          <a:p>
            <a:r>
              <a:rPr lang="en-US" sz="3200" b="1" dirty="0" err="1" smtClean="0">
                <a:solidFill>
                  <a:srgbClr val="00B050"/>
                </a:solidFill>
              </a:rPr>
              <a:t>Perancangan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unsur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pengendalian</a:t>
            </a:r>
            <a:r>
              <a:rPr lang="en-US" sz="3200" b="1" dirty="0">
                <a:solidFill>
                  <a:srgbClr val="00B050"/>
                </a:solidFill>
              </a:rPr>
              <a:t> intern </a:t>
            </a:r>
            <a:r>
              <a:rPr lang="en-US" sz="3200" b="1" dirty="0" err="1">
                <a:solidFill>
                  <a:srgbClr val="00B050"/>
                </a:solidFill>
              </a:rPr>
              <a:t>ini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dilakukan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dengan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merinci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unsur-unsur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pokok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uakni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organisasi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r>
              <a:rPr lang="en-US" sz="3200" b="1" dirty="0" err="1">
                <a:solidFill>
                  <a:srgbClr val="00B050"/>
                </a:solidFill>
              </a:rPr>
              <a:t>sistem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wewenang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dan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prosedur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pencatatan</a:t>
            </a:r>
            <a:r>
              <a:rPr lang="en-US" sz="3200" b="1" dirty="0">
                <a:solidFill>
                  <a:srgbClr val="00B050"/>
                </a:solidFill>
              </a:rPr>
              <a:t>, </a:t>
            </a:r>
            <a:r>
              <a:rPr lang="en-US" sz="3200" b="1" dirty="0" err="1">
                <a:solidFill>
                  <a:srgbClr val="00B050"/>
                </a:solidFill>
              </a:rPr>
              <a:t>serta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praktik</a:t>
            </a:r>
            <a:r>
              <a:rPr lang="en-US" sz="3200" b="1" dirty="0">
                <a:solidFill>
                  <a:srgbClr val="00B050"/>
                </a:solidFill>
              </a:rPr>
              <a:t> yang </a:t>
            </a:r>
            <a:r>
              <a:rPr lang="en-US" sz="3200" b="1" dirty="0" err="1" smtClean="0">
                <a:solidFill>
                  <a:srgbClr val="00B050"/>
                </a:solidFill>
              </a:rPr>
              <a:t>sehat</a:t>
            </a:r>
            <a:r>
              <a:rPr lang="en-US" sz="3200" b="1" dirty="0" smtClean="0">
                <a:solidFill>
                  <a:srgbClr val="00B050"/>
                </a:solidFill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4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/>
              <a:t>kerangka</a:t>
            </a:r>
            <a:r>
              <a:rPr lang="en-US" sz="2800" b="1" dirty="0"/>
              <a:t> </a:t>
            </a:r>
            <a:r>
              <a:rPr lang="en-US" sz="2800" b="1" dirty="0" err="1"/>
              <a:t>perencanaan</a:t>
            </a:r>
            <a:r>
              <a:rPr lang="en-US" sz="2800" b="1" dirty="0"/>
              <a:t> program </a:t>
            </a:r>
            <a:r>
              <a:rPr lang="en-US" sz="2800" b="1" dirty="0" err="1"/>
              <a:t>pengujian</a:t>
            </a:r>
            <a:r>
              <a:rPr lang="en-US" sz="2800" b="1" dirty="0"/>
              <a:t> </a:t>
            </a:r>
            <a:r>
              <a:rPr lang="en-US" sz="2800" b="1" dirty="0" err="1"/>
              <a:t>kepatuhan</a:t>
            </a:r>
            <a:r>
              <a:rPr lang="en-US" sz="2800" b="1" dirty="0"/>
              <a:t> </a:t>
            </a:r>
            <a:r>
              <a:rPr lang="en-US" sz="2800" b="1" dirty="0" err="1"/>
              <a:t>terhadap</a:t>
            </a:r>
            <a:r>
              <a:rPr lang="en-US" sz="2800" b="1" dirty="0"/>
              <a:t> </a:t>
            </a:r>
            <a:r>
              <a:rPr lang="en-US" sz="2800" b="1" dirty="0" err="1"/>
              <a:t>Siklus</a:t>
            </a:r>
            <a:r>
              <a:rPr lang="en-US" sz="2800" b="1" dirty="0"/>
              <a:t> </a:t>
            </a:r>
            <a:r>
              <a:rPr lang="en-US" sz="2800" b="1" dirty="0" err="1" smtClean="0"/>
              <a:t>Pembelian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b="1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 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  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Unsur</a:t>
            </a:r>
            <a:r>
              <a:rPr lang="en-US" b="1" dirty="0" smtClean="0">
                <a:solidFill>
                  <a:srgbClr val="FFFF00"/>
                </a:solidFill>
              </a:rPr>
              <a:t> PI </a:t>
            </a:r>
            <a:r>
              <a:rPr lang="en-US" b="1" dirty="0" err="1" smtClean="0">
                <a:solidFill>
                  <a:srgbClr val="FFFF00"/>
                </a:solidFill>
              </a:rPr>
              <a:t>dlm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siklus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pembelian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21336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C000"/>
                </a:solidFill>
              </a:rPr>
              <a:t>Kuesioner</a:t>
            </a:r>
            <a:r>
              <a:rPr lang="en-US" b="1" dirty="0" smtClean="0">
                <a:solidFill>
                  <a:srgbClr val="FFC000"/>
                </a:solidFill>
              </a:rPr>
              <a:t> PI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4600" y="21336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FF00"/>
                </a:solidFill>
              </a:rPr>
              <a:t>Uji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Kepatuhan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114800"/>
            <a:ext cx="2362200" cy="228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FFFF00"/>
                </a:solidFill>
              </a:rPr>
              <a:t>Sistem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pembelian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 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Sistem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retur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	</a:t>
            </a:r>
            <a:r>
              <a:rPr lang="en-US" b="1" dirty="0" err="1" smtClean="0">
                <a:solidFill>
                  <a:srgbClr val="FFFF00"/>
                </a:solidFill>
              </a:rPr>
              <a:t>pembelian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743200" y="2590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  <a:endCxn id="6" idx="1"/>
          </p:cNvCxnSpPr>
          <p:nvPr/>
        </p:nvCxnSpPr>
        <p:spPr>
          <a:xfrm>
            <a:off x="5715000" y="2590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0"/>
            <a:endCxn id="4" idx="2"/>
          </p:cNvCxnSpPr>
          <p:nvPr/>
        </p:nvCxnSpPr>
        <p:spPr>
          <a:xfrm flipV="1">
            <a:off x="1562100" y="30480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5181600"/>
            <a:ext cx="4495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239000" y="3048000"/>
            <a:ext cx="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05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Sistem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pembelian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/>
            </a:r>
            <a:br>
              <a:rPr lang="en-US" b="1" dirty="0" smtClean="0">
                <a:solidFill>
                  <a:srgbClr val="7030A0"/>
                </a:solidFill>
              </a:rPr>
            </a:br>
            <a:r>
              <a:rPr lang="en-US" b="1" dirty="0" smtClean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lokal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impor</a:t>
            </a:r>
            <a:r>
              <a:rPr lang="en-US" b="1" dirty="0">
                <a:solidFill>
                  <a:srgbClr val="7030A0"/>
                </a:solidFill>
              </a:rPr>
              <a:t>)</a:t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600" b="1" dirty="0" err="1">
                <a:solidFill>
                  <a:srgbClr val="00B050"/>
                </a:solidFill>
              </a:rPr>
              <a:t>Prosedur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permintaan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pembelian</a:t>
            </a:r>
            <a:endParaRPr lang="en-US" sz="3600" b="1" dirty="0">
              <a:solidFill>
                <a:srgbClr val="00B050"/>
              </a:solidFill>
            </a:endParaRPr>
          </a:p>
          <a:p>
            <a:pPr lvl="0"/>
            <a:r>
              <a:rPr lang="en-US" sz="3600" b="1" dirty="0" err="1">
                <a:solidFill>
                  <a:srgbClr val="00B050"/>
                </a:solidFill>
              </a:rPr>
              <a:t>Prosedur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permintaan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penawaran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	</a:t>
            </a:r>
            <a:r>
              <a:rPr lang="en-US" sz="3600" b="1" dirty="0" err="1" smtClean="0">
                <a:solidFill>
                  <a:srgbClr val="00B050"/>
                </a:solidFill>
              </a:rPr>
              <a:t>harga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pemilihan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pemasok</a:t>
            </a:r>
            <a:endParaRPr lang="en-US" sz="3600" b="1" dirty="0">
              <a:solidFill>
                <a:srgbClr val="00B050"/>
              </a:solidFill>
            </a:endParaRPr>
          </a:p>
          <a:p>
            <a:pPr lvl="0"/>
            <a:r>
              <a:rPr lang="en-US" sz="3600" b="1" dirty="0" err="1">
                <a:solidFill>
                  <a:srgbClr val="00B050"/>
                </a:solidFill>
              </a:rPr>
              <a:t>Prosedur</a:t>
            </a:r>
            <a:r>
              <a:rPr lang="en-US" sz="3600" b="1" dirty="0">
                <a:solidFill>
                  <a:srgbClr val="00B050"/>
                </a:solidFill>
              </a:rPr>
              <a:t> order </a:t>
            </a:r>
            <a:r>
              <a:rPr lang="en-US" sz="3600" b="1" dirty="0" err="1" smtClean="0">
                <a:solidFill>
                  <a:srgbClr val="00B050"/>
                </a:solidFill>
              </a:rPr>
              <a:t>pembelin</a:t>
            </a:r>
            <a:endParaRPr lang="en-US" sz="3600" b="1" dirty="0">
              <a:solidFill>
                <a:srgbClr val="00B050"/>
              </a:solidFill>
            </a:endParaRPr>
          </a:p>
          <a:p>
            <a:pPr lvl="0"/>
            <a:r>
              <a:rPr lang="en-US" sz="3600" b="1" dirty="0" err="1">
                <a:solidFill>
                  <a:srgbClr val="00B050"/>
                </a:solidFill>
              </a:rPr>
              <a:t>Prosedur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penerimaan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barang</a:t>
            </a:r>
            <a:endParaRPr lang="en-US" sz="3600" b="1" dirty="0">
              <a:solidFill>
                <a:srgbClr val="00B050"/>
              </a:solidFill>
            </a:endParaRPr>
          </a:p>
          <a:p>
            <a:pPr lvl="0"/>
            <a:r>
              <a:rPr lang="en-US" sz="3600" b="1" dirty="0" err="1">
                <a:solidFill>
                  <a:srgbClr val="00B050"/>
                </a:solidFill>
              </a:rPr>
              <a:t>Prosedur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pencatatan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utang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dan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	</a:t>
            </a:r>
            <a:r>
              <a:rPr lang="en-US" sz="3600" b="1" dirty="0" err="1" smtClean="0">
                <a:solidFill>
                  <a:srgbClr val="00B050"/>
                </a:solidFill>
              </a:rPr>
              <a:t>persediaan</a:t>
            </a:r>
            <a:endParaRPr lang="en-US" sz="3600" b="1" dirty="0">
              <a:solidFill>
                <a:srgbClr val="00B050"/>
              </a:solidFill>
            </a:endParaRPr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12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Sistem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retur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pembelian</a:t>
            </a:r>
            <a:r>
              <a:rPr lang="en-US" b="1" dirty="0">
                <a:solidFill>
                  <a:srgbClr val="7030A0"/>
                </a:solidFill>
              </a:rPr>
              <a:t/>
            </a:r>
            <a:br>
              <a:rPr lang="en-US" b="1" dirty="0">
                <a:solidFill>
                  <a:srgbClr val="7030A0"/>
                </a:solidFill>
              </a:rPr>
            </a:b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5400" b="1" dirty="0" err="1" smtClean="0"/>
              <a:t>Prosedur</a:t>
            </a:r>
            <a:r>
              <a:rPr lang="en-US" sz="5400" b="1" dirty="0" smtClean="0"/>
              <a:t> </a:t>
            </a:r>
            <a:r>
              <a:rPr lang="en-US" sz="5400" b="1" dirty="0" err="1"/>
              <a:t>pengiriman</a:t>
            </a:r>
            <a:r>
              <a:rPr lang="en-US" sz="5400" b="1" dirty="0"/>
              <a:t> </a:t>
            </a:r>
            <a:r>
              <a:rPr lang="en-US" sz="5400" b="1" dirty="0" smtClean="0"/>
              <a:t>	</a:t>
            </a:r>
            <a:r>
              <a:rPr lang="en-US" sz="5400" b="1" dirty="0" err="1" smtClean="0"/>
              <a:t>barang</a:t>
            </a:r>
            <a:endParaRPr lang="en-US" sz="5400" b="1" dirty="0"/>
          </a:p>
          <a:p>
            <a:pPr lvl="0"/>
            <a:r>
              <a:rPr lang="en-US" sz="5400" b="1" dirty="0" err="1"/>
              <a:t>Prosedur</a:t>
            </a:r>
            <a:r>
              <a:rPr lang="en-US" sz="5400" b="1" dirty="0"/>
              <a:t> </a:t>
            </a:r>
            <a:r>
              <a:rPr lang="en-US" sz="5400" b="1" dirty="0" err="1"/>
              <a:t>pencatatan</a:t>
            </a:r>
            <a:r>
              <a:rPr lang="en-US" sz="5400" b="1" dirty="0"/>
              <a:t> </a:t>
            </a:r>
            <a:r>
              <a:rPr lang="en-US" sz="5400" b="1" dirty="0" smtClean="0"/>
              <a:t>	</a:t>
            </a:r>
            <a:r>
              <a:rPr lang="en-US" sz="5400" b="1" dirty="0" err="1" smtClean="0"/>
              <a:t>utang</a:t>
            </a:r>
            <a:r>
              <a:rPr lang="en-US" sz="5400" b="1" dirty="0" smtClean="0"/>
              <a:t> </a:t>
            </a:r>
            <a:r>
              <a:rPr lang="en-US" sz="5400" b="1" dirty="0" err="1"/>
              <a:t>dan</a:t>
            </a:r>
            <a:r>
              <a:rPr lang="en-US" sz="5400" b="1" dirty="0"/>
              <a:t> </a:t>
            </a:r>
            <a:r>
              <a:rPr lang="en-US" sz="5400" b="1" dirty="0" smtClean="0"/>
              <a:t>	</a:t>
            </a:r>
            <a:r>
              <a:rPr lang="en-US" sz="5400" b="1" dirty="0" err="1" smtClean="0"/>
              <a:t>persediaan</a:t>
            </a:r>
            <a:endParaRPr lang="en-US" sz="5400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49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Organisasi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terkait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Fungsi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Fungsi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penyimpanan</a:t>
            </a:r>
            <a:r>
              <a:rPr lang="en-US" b="1" dirty="0" smtClean="0">
                <a:solidFill>
                  <a:srgbClr val="7030A0"/>
                </a:solidFill>
              </a:rPr>
              <a:t> 	</a:t>
            </a:r>
            <a:r>
              <a:rPr lang="en-US" b="1" dirty="0" err="1" smtClean="0">
                <a:solidFill>
                  <a:srgbClr val="7030A0"/>
                </a:solidFill>
              </a:rPr>
              <a:t>barang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Fungsi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pembelian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Fungsi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penerimaan</a:t>
            </a:r>
            <a:r>
              <a:rPr lang="en-US" b="1" dirty="0">
                <a:solidFill>
                  <a:srgbClr val="0070C0"/>
                </a:solidFill>
              </a:rPr>
              <a:t>  </a:t>
            </a:r>
            <a:r>
              <a:rPr lang="en-US" b="1" dirty="0" smtClean="0">
                <a:solidFill>
                  <a:srgbClr val="0070C0"/>
                </a:solidFill>
              </a:rPr>
              <a:t>	</a:t>
            </a:r>
            <a:r>
              <a:rPr lang="en-US" b="1" dirty="0" err="1" smtClean="0">
                <a:solidFill>
                  <a:srgbClr val="0070C0"/>
                </a:solidFill>
              </a:rPr>
              <a:t>barang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7030A0"/>
                </a:solidFill>
              </a:rPr>
              <a:t>Fungsi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pencatat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barang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Fungsi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pengeluaran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kas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Fungsi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akuntansi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Nama</a:t>
            </a:r>
            <a:r>
              <a:rPr lang="en-US" dirty="0"/>
              <a:t> unit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pemegang</a:t>
            </a:r>
            <a:r>
              <a:rPr lang="en-US" dirty="0"/>
              <a:t> </a:t>
            </a:r>
            <a:r>
              <a:rPr lang="en-US" dirty="0" err="1"/>
              <a:t>fungsi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Bagian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gudang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Bagian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pembelian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Bagian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penerimaan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70C0"/>
                </a:solidFill>
              </a:rPr>
              <a:t>Bagian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utang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 err="1">
                <a:solidFill>
                  <a:srgbClr val="00B0F0"/>
                </a:solidFill>
              </a:rPr>
              <a:t>Bagian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kasir</a:t>
            </a:r>
            <a:endParaRPr lang="en-US" b="1" dirty="0">
              <a:solidFill>
                <a:srgbClr val="00B0F0"/>
              </a:solidFill>
            </a:endParaRPr>
          </a:p>
          <a:p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pengiriman</a:t>
            </a:r>
            <a:endParaRPr lang="en-US" b="1" dirty="0"/>
          </a:p>
          <a:p>
            <a:r>
              <a:rPr lang="en-US" b="1" dirty="0" err="1">
                <a:solidFill>
                  <a:srgbClr val="7030A0"/>
                </a:solidFill>
              </a:rPr>
              <a:t>Bagian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kartu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persediaan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b="1" dirty="0" err="1" smtClean="0">
                <a:solidFill>
                  <a:srgbClr val="7030A0"/>
                </a:solidFill>
              </a:rPr>
              <a:t>dan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kartu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biaya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Bagian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jurnal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Buku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besar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Laporan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25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DOKUMEN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err="1" smtClean="0"/>
              <a:t>Transaksi</a:t>
            </a:r>
            <a:endParaRPr lang="en-US" sz="32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Pembelian</a:t>
            </a:r>
            <a:endParaRPr lang="en-US" b="1" dirty="0" smtClean="0">
              <a:solidFill>
                <a:srgbClr val="7030A0"/>
              </a:solidFill>
            </a:endParaRPr>
          </a:p>
          <a:p>
            <a:endParaRPr lang="en-US" b="1" dirty="0"/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marL="114300" indent="0">
              <a:buNone/>
            </a:pPr>
            <a:r>
              <a:rPr lang="en-US" dirty="0"/>
              <a:t> </a:t>
            </a:r>
            <a:endParaRPr lang="en-US" b="1" dirty="0"/>
          </a:p>
          <a:p>
            <a:endParaRPr lang="en-US" b="1" dirty="0" smtClean="0"/>
          </a:p>
          <a:p>
            <a:r>
              <a:rPr lang="en-US" b="1" dirty="0" err="1" smtClean="0">
                <a:solidFill>
                  <a:srgbClr val="00B050"/>
                </a:solidFill>
              </a:rPr>
              <a:t>Retur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pembelian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err="1"/>
              <a:t>Dokumen</a:t>
            </a:r>
            <a:r>
              <a:rPr lang="en-US" sz="2800" dirty="0"/>
              <a:t> </a:t>
            </a:r>
            <a:r>
              <a:rPr lang="en-US" sz="2800" dirty="0" err="1" smtClean="0"/>
              <a:t>sumber</a:t>
            </a:r>
            <a:r>
              <a:rPr lang="en-US" sz="2800" dirty="0" smtClean="0"/>
              <a:t> &amp; </a:t>
            </a:r>
            <a:r>
              <a:rPr lang="en-US" sz="2800" dirty="0" err="1" smtClean="0"/>
              <a:t>pendukung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Bukti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kas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keluar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err="1" smtClean="0">
                <a:solidFill>
                  <a:srgbClr val="7030A0"/>
                </a:solidFill>
              </a:rPr>
              <a:t>Surat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order </a:t>
            </a:r>
            <a:r>
              <a:rPr lang="en-US" b="1" dirty="0" err="1">
                <a:solidFill>
                  <a:srgbClr val="7030A0"/>
                </a:solidFill>
              </a:rPr>
              <a:t>pembelian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>
                <a:solidFill>
                  <a:srgbClr val="7030A0"/>
                </a:solidFill>
              </a:rPr>
              <a:t>Laporan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penerimaan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	</a:t>
            </a:r>
            <a:r>
              <a:rPr lang="en-US" b="1" dirty="0" err="1" smtClean="0">
                <a:solidFill>
                  <a:srgbClr val="7030A0"/>
                </a:solidFill>
              </a:rPr>
              <a:t>barang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>
                <a:solidFill>
                  <a:srgbClr val="7030A0"/>
                </a:solidFill>
              </a:rPr>
              <a:t>Faktur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dari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pemasok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b="1" dirty="0">
                <a:solidFill>
                  <a:srgbClr val="7030A0"/>
                </a:solidFill>
              </a:rPr>
              <a:t>Memo </a:t>
            </a:r>
            <a:r>
              <a:rPr lang="en-US" b="1" dirty="0" err="1" smtClean="0">
                <a:solidFill>
                  <a:srgbClr val="7030A0"/>
                </a:solidFill>
              </a:rPr>
              <a:t>debitan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Lap. </a:t>
            </a:r>
            <a:r>
              <a:rPr lang="en-US" b="1" dirty="0" err="1" smtClean="0">
                <a:solidFill>
                  <a:srgbClr val="7030A0"/>
                </a:solidFill>
              </a:rPr>
              <a:t>Penawaran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harga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b="1" dirty="0" err="1" smtClean="0">
                <a:solidFill>
                  <a:srgbClr val="00B050"/>
                </a:solidFill>
              </a:rPr>
              <a:t>Laporan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Penerimaan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barang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641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7030A0"/>
                </a:solidFill>
              </a:rPr>
              <a:t>Catatan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Akuntansi</a:t>
            </a:r>
            <a:r>
              <a:rPr lang="en-US" sz="4400" b="1" dirty="0">
                <a:solidFill>
                  <a:srgbClr val="7030A0"/>
                </a:solidFill>
              </a:rPr>
              <a:t/>
            </a:r>
            <a:br>
              <a:rPr lang="en-US" sz="4400" b="1" dirty="0">
                <a:solidFill>
                  <a:srgbClr val="7030A0"/>
                </a:solidFill>
              </a:rPr>
            </a:b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b="1" dirty="0"/>
              <a:t> </a:t>
            </a:r>
          </a:p>
          <a:p>
            <a:r>
              <a:rPr lang="en-US" sz="3500" b="1" dirty="0" smtClean="0"/>
              <a:t>Register </a:t>
            </a:r>
            <a:r>
              <a:rPr lang="en-US" sz="3500" b="1" dirty="0" err="1"/>
              <a:t>bukti</a:t>
            </a:r>
            <a:r>
              <a:rPr lang="en-US" sz="3500" b="1" dirty="0"/>
              <a:t> </a:t>
            </a:r>
            <a:r>
              <a:rPr lang="en-US" sz="3500" b="1" dirty="0" err="1"/>
              <a:t>kas</a:t>
            </a:r>
            <a:r>
              <a:rPr lang="en-US" sz="3500" b="1" dirty="0"/>
              <a:t> </a:t>
            </a:r>
            <a:r>
              <a:rPr lang="en-US" sz="3500" b="1" dirty="0" err="1"/>
              <a:t>keluar</a:t>
            </a:r>
            <a:r>
              <a:rPr lang="en-US" sz="3500" b="1" dirty="0"/>
              <a:t>]</a:t>
            </a:r>
          </a:p>
          <a:p>
            <a:pPr lvl="0"/>
            <a:r>
              <a:rPr lang="en-US" sz="3500" b="1" dirty="0" err="1"/>
              <a:t>Arsip</a:t>
            </a:r>
            <a:r>
              <a:rPr lang="en-US" sz="3500" b="1" dirty="0"/>
              <a:t> </a:t>
            </a:r>
            <a:r>
              <a:rPr lang="en-US" sz="3500" b="1" dirty="0" err="1"/>
              <a:t>bukti</a:t>
            </a:r>
            <a:r>
              <a:rPr lang="en-US" sz="3500" b="1" dirty="0"/>
              <a:t> </a:t>
            </a:r>
            <a:r>
              <a:rPr lang="en-US" sz="3500" b="1" dirty="0" err="1"/>
              <a:t>kas</a:t>
            </a:r>
            <a:r>
              <a:rPr lang="en-US" sz="3500" b="1" dirty="0"/>
              <a:t> </a:t>
            </a:r>
            <a:r>
              <a:rPr lang="en-US" sz="3500" b="1" dirty="0" err="1"/>
              <a:t>keluar</a:t>
            </a:r>
            <a:r>
              <a:rPr lang="en-US" sz="3500" b="1" dirty="0"/>
              <a:t> yang </a:t>
            </a:r>
            <a:r>
              <a:rPr lang="en-US" sz="3500" b="1" dirty="0" err="1"/>
              <a:t>belum</a:t>
            </a:r>
            <a:r>
              <a:rPr lang="en-US" sz="3500" b="1" dirty="0"/>
              <a:t> </a:t>
            </a:r>
            <a:r>
              <a:rPr lang="en-US" sz="3500" b="1" dirty="0" smtClean="0"/>
              <a:t>	</a:t>
            </a:r>
            <a:r>
              <a:rPr lang="en-US" sz="3500" b="1" dirty="0" err="1" smtClean="0"/>
              <a:t>dibayar</a:t>
            </a:r>
            <a:r>
              <a:rPr lang="en-US" sz="3500" b="1" dirty="0" smtClean="0"/>
              <a:t> </a:t>
            </a:r>
            <a:r>
              <a:rPr lang="en-US" sz="3500" b="1" dirty="0"/>
              <a:t>(</a:t>
            </a:r>
            <a:r>
              <a:rPr lang="en-US" sz="3500" b="1" dirty="0" err="1"/>
              <a:t>berfungsi</a:t>
            </a:r>
            <a:r>
              <a:rPr lang="en-US" sz="3500" b="1" dirty="0"/>
              <a:t> </a:t>
            </a:r>
            <a:r>
              <a:rPr lang="en-US" sz="3500" b="1" dirty="0" err="1" smtClean="0"/>
              <a:t>sebagai</a:t>
            </a:r>
            <a:r>
              <a:rPr lang="en-US" sz="3500" b="1" dirty="0" smtClean="0"/>
              <a:t> 	</a:t>
            </a:r>
            <a:r>
              <a:rPr lang="en-US" sz="3500" b="1" dirty="0" err="1" smtClean="0"/>
              <a:t>buku</a:t>
            </a:r>
            <a:r>
              <a:rPr lang="en-US" sz="3500" b="1" dirty="0" smtClean="0"/>
              <a:t> 	</a:t>
            </a:r>
            <a:r>
              <a:rPr lang="en-US" sz="3500" b="1" dirty="0" err="1" smtClean="0"/>
              <a:t>pembantu</a:t>
            </a:r>
            <a:r>
              <a:rPr lang="en-US" sz="3500" b="1" dirty="0" smtClean="0"/>
              <a:t> </a:t>
            </a:r>
            <a:r>
              <a:rPr lang="en-US" sz="3500" b="1" dirty="0" err="1"/>
              <a:t>utang</a:t>
            </a:r>
            <a:r>
              <a:rPr lang="en-US" sz="3500" b="1" dirty="0"/>
              <a:t>)</a:t>
            </a:r>
          </a:p>
          <a:p>
            <a:pPr lvl="0"/>
            <a:r>
              <a:rPr lang="en-US" sz="3500" b="1" dirty="0" err="1"/>
              <a:t>Jurnal</a:t>
            </a:r>
            <a:r>
              <a:rPr lang="en-US" sz="3500" b="1" dirty="0"/>
              <a:t> </a:t>
            </a:r>
            <a:r>
              <a:rPr lang="en-US" sz="3500" b="1" dirty="0" err="1"/>
              <a:t>umum</a:t>
            </a:r>
            <a:endParaRPr lang="en-US" sz="3500" b="1" dirty="0"/>
          </a:p>
          <a:p>
            <a:pPr lvl="0"/>
            <a:r>
              <a:rPr lang="en-US" sz="3500" b="1" dirty="0" err="1"/>
              <a:t>Kartu</a:t>
            </a:r>
            <a:r>
              <a:rPr lang="en-US" sz="3500" b="1" dirty="0"/>
              <a:t> </a:t>
            </a:r>
            <a:r>
              <a:rPr lang="en-US" sz="3500" b="1" dirty="0" err="1"/>
              <a:t>persediaan</a:t>
            </a:r>
            <a:endParaRPr lang="en-US" sz="3500" b="1" dirty="0"/>
          </a:p>
          <a:p>
            <a:pPr lvl="0"/>
            <a:r>
              <a:rPr lang="en-US" sz="3500" b="1" dirty="0" err="1"/>
              <a:t>Buku</a:t>
            </a:r>
            <a:r>
              <a:rPr lang="en-US" sz="3500" b="1" dirty="0"/>
              <a:t> </a:t>
            </a:r>
            <a:r>
              <a:rPr lang="en-US" sz="3500" b="1" dirty="0" err="1"/>
              <a:t>besar</a:t>
            </a:r>
            <a:endParaRPr lang="en-US" sz="3500" b="1" dirty="0"/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259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PENGUJIAN SUBSTANTIF TERHADAP PERSEDIAAN</a:t>
            </a:r>
            <a:br>
              <a:rPr lang="en-US" b="1" dirty="0"/>
            </a:b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Deskripsi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 err="1">
                <a:solidFill>
                  <a:srgbClr val="7030A0"/>
                </a:solidFill>
              </a:rPr>
              <a:t>Persediaan</a:t>
            </a:r>
            <a:endParaRPr lang="en-US" sz="3600" b="1" dirty="0">
              <a:solidFill>
                <a:srgbClr val="7030A0"/>
              </a:solidFill>
            </a:endParaRPr>
          </a:p>
          <a:p>
            <a:r>
              <a:rPr lang="en-US" sz="3600" b="1" dirty="0"/>
              <a:t>          </a:t>
            </a:r>
            <a:r>
              <a:rPr lang="en-US" sz="3600" b="1" dirty="0" err="1">
                <a:solidFill>
                  <a:srgbClr val="C00000"/>
                </a:solidFill>
              </a:rPr>
              <a:t>Persediaan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merupakan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unsur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aktiva</a:t>
            </a:r>
            <a:r>
              <a:rPr lang="en-US" sz="3600" b="1" dirty="0">
                <a:solidFill>
                  <a:srgbClr val="C00000"/>
                </a:solidFill>
              </a:rPr>
              <a:t> yang </a:t>
            </a:r>
            <a:r>
              <a:rPr lang="en-US" sz="3600" b="1" dirty="0" err="1">
                <a:solidFill>
                  <a:srgbClr val="C00000"/>
                </a:solidFill>
              </a:rPr>
              <a:t>disimpan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dengan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tujuan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untuk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dijual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dalam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kegiatan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bisnis</a:t>
            </a:r>
            <a:r>
              <a:rPr lang="en-US" sz="3600" b="1" dirty="0">
                <a:solidFill>
                  <a:srgbClr val="C00000"/>
                </a:solidFill>
              </a:rPr>
              <a:t> yang normal </a:t>
            </a:r>
            <a:r>
              <a:rPr lang="en-US" sz="3600" b="1" dirty="0" err="1">
                <a:solidFill>
                  <a:srgbClr val="C00000"/>
                </a:solidFill>
              </a:rPr>
              <a:t>atau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barang-barang</a:t>
            </a:r>
            <a:r>
              <a:rPr lang="en-US" sz="3600" b="1" dirty="0">
                <a:solidFill>
                  <a:srgbClr val="C00000"/>
                </a:solidFill>
              </a:rPr>
              <a:t> yang </a:t>
            </a:r>
            <a:r>
              <a:rPr lang="en-US" sz="3600" b="1" dirty="0" err="1">
                <a:solidFill>
                  <a:srgbClr val="C00000"/>
                </a:solidFill>
              </a:rPr>
              <a:t>akan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dikonsumsi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dalam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pengolahan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produk</a:t>
            </a:r>
            <a:r>
              <a:rPr lang="en-US" sz="3600" b="1" dirty="0">
                <a:solidFill>
                  <a:srgbClr val="C00000"/>
                </a:solidFill>
              </a:rPr>
              <a:t> yang </a:t>
            </a:r>
            <a:r>
              <a:rPr lang="en-US" sz="3600" b="1" dirty="0" err="1">
                <a:solidFill>
                  <a:srgbClr val="C00000"/>
                </a:solidFill>
              </a:rPr>
              <a:t>akan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dijual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PENGUJIAN SUBSTANTIF TERHADAP </a:t>
            </a:r>
            <a:r>
              <a:rPr lang="en-US" b="1" dirty="0" smtClean="0"/>
              <a:t>PERSEDIAAN LANJUTAN……..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 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dirty="0" err="1" smtClean="0">
                <a:solidFill>
                  <a:srgbClr val="C00000"/>
                </a:solidFill>
              </a:rPr>
              <a:t>Persediaan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umumnya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mendapat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perhatian</a:t>
            </a:r>
            <a:r>
              <a:rPr lang="en-US" sz="2800" b="1" dirty="0">
                <a:solidFill>
                  <a:srgbClr val="C00000"/>
                </a:solidFill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</a:rPr>
              <a:t>lebih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besar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dari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akuntan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publik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dalam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pemeriksaannya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karena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berbagai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alasan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sebagai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berikut</a:t>
            </a:r>
            <a:r>
              <a:rPr lang="en-US" sz="2800" b="1" dirty="0">
                <a:solidFill>
                  <a:srgbClr val="C00000"/>
                </a:solidFill>
              </a:rPr>
              <a:t> :</a:t>
            </a:r>
          </a:p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A, </a:t>
            </a:r>
            <a:r>
              <a:rPr lang="en-US" sz="2800" b="1" dirty="0" err="1" smtClean="0">
                <a:solidFill>
                  <a:srgbClr val="00B050"/>
                </a:solidFill>
              </a:rPr>
              <a:t>Umumnya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persediaan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jumlahnya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cukup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	material </a:t>
            </a:r>
            <a:r>
              <a:rPr lang="en-US" sz="2800" b="1" dirty="0" err="1">
                <a:solidFill>
                  <a:srgbClr val="00B050"/>
                </a:solidFill>
              </a:rPr>
              <a:t>dan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merupakan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objek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manipulasi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b. </a:t>
            </a:r>
            <a:r>
              <a:rPr lang="en-US" sz="2800" b="1" dirty="0" err="1" smtClean="0">
                <a:solidFill>
                  <a:srgbClr val="00B050"/>
                </a:solidFill>
              </a:rPr>
              <a:t>Penentuan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besarnya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nilai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persdiaan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secara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	</a:t>
            </a:r>
            <a:r>
              <a:rPr lang="en-US" sz="2800" b="1" dirty="0" err="1" smtClean="0">
                <a:solidFill>
                  <a:srgbClr val="00B050"/>
                </a:solidFill>
              </a:rPr>
              <a:t>langsung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mempengaruhi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harga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pokok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	</a:t>
            </a:r>
            <a:r>
              <a:rPr lang="en-US" sz="2800" b="1" dirty="0" err="1" smtClean="0">
                <a:solidFill>
                  <a:srgbClr val="00B050"/>
                </a:solidFill>
              </a:rPr>
              <a:t>penjualan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Seringkali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persediaan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disimpan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	</a:t>
            </a:r>
            <a:r>
              <a:rPr lang="en-US" sz="2800" b="1" dirty="0" err="1" smtClean="0">
                <a:solidFill>
                  <a:srgbClr val="00B050"/>
                </a:solidFill>
              </a:rPr>
              <a:t>diberbagai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tempat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lvl="0"/>
            <a:r>
              <a:rPr lang="en-US" sz="2800" b="1" dirty="0" smtClean="0">
                <a:solidFill>
                  <a:srgbClr val="00B050"/>
                </a:solidFill>
              </a:rPr>
              <a:t>C. </a:t>
            </a:r>
            <a:r>
              <a:rPr lang="en-US" sz="2800" b="1" dirty="0" err="1" smtClean="0">
                <a:solidFill>
                  <a:srgbClr val="00B050"/>
                </a:solidFill>
              </a:rPr>
              <a:t>Adanya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berbagai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macam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persediaan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lazim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smtClean="0"/>
              <a:t>LANJUTAN 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b="1" dirty="0" err="1" smtClean="0">
                <a:solidFill>
                  <a:srgbClr val="00B050"/>
                </a:solidFill>
              </a:rPr>
              <a:t>Laporan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keuangan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harus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menjelaskan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bahwa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persediaan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dinilai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dengan</a:t>
            </a:r>
            <a:r>
              <a:rPr lang="en-US" sz="2800" b="1" dirty="0">
                <a:solidFill>
                  <a:srgbClr val="00B050"/>
                </a:solidFill>
              </a:rPr>
              <a:t> “ </a:t>
            </a:r>
            <a:r>
              <a:rPr lang="en-US" sz="2800" b="1" i="1" dirty="0">
                <a:solidFill>
                  <a:srgbClr val="00B050"/>
                </a:solidFill>
              </a:rPr>
              <a:t>lower of cost or market” </a:t>
            </a:r>
            <a:r>
              <a:rPr lang="en-US" sz="2800" b="1" dirty="0" err="1">
                <a:solidFill>
                  <a:srgbClr val="00B050"/>
                </a:solidFill>
              </a:rPr>
              <a:t>dan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harus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di </a:t>
            </a:r>
            <a:r>
              <a:rPr lang="en-US" sz="2800" b="1" i="1" dirty="0" err="1" smtClean="0">
                <a:solidFill>
                  <a:srgbClr val="00B050"/>
                </a:solidFill>
              </a:rPr>
              <a:t>disclouser</a:t>
            </a:r>
            <a:endParaRPr lang="en-US" sz="2800" b="1" i="1" dirty="0" smtClean="0">
              <a:solidFill>
                <a:srgbClr val="00B050"/>
              </a:solidFill>
            </a:endParaRPr>
          </a:p>
          <a:p>
            <a:pPr lvl="0"/>
            <a:r>
              <a:rPr lang="en-US" sz="2800" b="1" dirty="0" err="1" smtClean="0">
                <a:solidFill>
                  <a:srgbClr val="FF0000"/>
                </a:solidFill>
              </a:rPr>
              <a:t>Jika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persediaan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dinyatakan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harga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pokoknya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nilai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pasarnya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tanggal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neraca</a:t>
            </a:r>
            <a:r>
              <a:rPr lang="en-US" sz="2800" b="1" dirty="0">
                <a:solidFill>
                  <a:srgbClr val="FF0000"/>
                </a:solidFill>
              </a:rPr>
              <a:t>  </a:t>
            </a:r>
            <a:r>
              <a:rPr lang="en-US" sz="2800" b="1" dirty="0" err="1">
                <a:solidFill>
                  <a:srgbClr val="FF0000"/>
                </a:solidFill>
              </a:rPr>
              <a:t>harus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dicantumkan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tanda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kurung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jika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persediaan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diturunkan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nilainya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harga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pasarnya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harga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pokoknya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harus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dicantumkan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tanda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kurung</a:t>
            </a:r>
            <a:r>
              <a:rPr lang="en-US" sz="28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98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literatur</a:t>
            </a:r>
            <a:r>
              <a:rPr lang="en-US" dirty="0" smtClean="0">
                <a:solidFill>
                  <a:srgbClr val="0070C0"/>
                </a:solidFill>
              </a:rPr>
              <a:t> 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1. AUDITING PENDEKATAN TERPADU, ARENS &amp; 	LOEBBECKE, ADAPTASI OLEH AMIR ABADI JUSUF, 	SALEMBA EMPAT, BUKU 2, EDISI TERBARU ….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2. AUDITING, THEODOROS &amp; TUANAKOTA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3. JASA AUDIT DAN ASSURANCE, PENDEKATAN 	TERPADU, ADAPTASI INDONESIA, BUKU 2, 	RANDAL J. ELDER, MARK S. BEASLEY, ALVIN A. 	ARENS, AMIR ABADI JUSUF, 2011, PENERBIT 	SALEMBA EMPAT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4. BUKU BACAAN LAIN TTG AUDIT 2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5. SPAP (STANDART PROFESI AKUNTAN PUBLIC) &amp; SAK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69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lazim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Harga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pokok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pengganti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kini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(current replacement cost) </a:t>
            </a:r>
            <a:r>
              <a:rPr lang="en-US" b="1" dirty="0" err="1">
                <a:solidFill>
                  <a:srgbClr val="FF0000"/>
                </a:solidFill>
              </a:rPr>
              <a:t>harus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dicantumkan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laporan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keuangan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untuk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>  yang </a:t>
            </a:r>
            <a:r>
              <a:rPr lang="en-US" b="1" dirty="0" err="1">
                <a:solidFill>
                  <a:srgbClr val="FF0000"/>
                </a:solidFill>
              </a:rPr>
              <a:t>harga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pokoknya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ditentukan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berdasarkan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metode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masuk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terakhir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keluar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terakhir</a:t>
            </a:r>
            <a:r>
              <a:rPr lang="en-US" b="1" dirty="0">
                <a:solidFill>
                  <a:srgbClr val="FF0000"/>
                </a:solidFill>
              </a:rPr>
              <a:t> ( MTKT )</a:t>
            </a:r>
          </a:p>
          <a:p>
            <a:pPr lvl="0"/>
            <a:r>
              <a:rPr lang="en-US" b="1" dirty="0" err="1">
                <a:solidFill>
                  <a:srgbClr val="00B050"/>
                </a:solidFill>
              </a:rPr>
              <a:t>Akibat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perubahan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metode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penilaian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terhadap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perhitungan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rugi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laba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tahun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diperiksa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harus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dijelaskan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dalam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laporan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keuangan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akuntan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harus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menyatakan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perkecualian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mengenai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konsistensi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penerapan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prinsip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akuntansi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lazim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dalam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laporan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akuntan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8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lazim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</a:t>
            </a:r>
            <a:r>
              <a:rPr lang="en-US" b="1" dirty="0" smtClean="0"/>
              <a:t>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 smtClean="0">
                <a:solidFill>
                  <a:srgbClr val="00B050"/>
                </a:solidFill>
              </a:rPr>
              <a:t>Penjelasan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yang </a:t>
            </a:r>
            <a:r>
              <a:rPr lang="en-US" b="1" dirty="0" err="1">
                <a:solidFill>
                  <a:srgbClr val="00B050"/>
                </a:solidFill>
              </a:rPr>
              <a:t>lengkap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harus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dibuat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dalam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laporan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keuangan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jika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digadaikan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sebagai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jaminan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utang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ditarik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oleh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klien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err="1">
                <a:solidFill>
                  <a:srgbClr val="0070C0"/>
                </a:solidFill>
              </a:rPr>
              <a:t>Jika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jumlahnya</a:t>
            </a:r>
            <a:r>
              <a:rPr lang="en-US" b="1" dirty="0">
                <a:solidFill>
                  <a:srgbClr val="0070C0"/>
                </a:solidFill>
              </a:rPr>
              <a:t> material, </a:t>
            </a:r>
            <a:r>
              <a:rPr lang="en-US" b="1" dirty="0" err="1">
                <a:solidFill>
                  <a:srgbClr val="0070C0"/>
                </a:solidFill>
              </a:rPr>
              <a:t>persediaan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perusahaan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manufaktur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harus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dikelompokkan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menurut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kelompok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utama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berikut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inin</a:t>
            </a:r>
            <a:r>
              <a:rPr lang="en-US" b="1" dirty="0">
                <a:solidFill>
                  <a:srgbClr val="0070C0"/>
                </a:solidFill>
              </a:rPr>
              <a:t> : </a:t>
            </a:r>
            <a:r>
              <a:rPr lang="en-US" b="1" dirty="0" err="1">
                <a:solidFill>
                  <a:srgbClr val="0070C0"/>
                </a:solidFill>
              </a:rPr>
              <a:t>persediaan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barang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jadi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persediaan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produk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proses </a:t>
            </a:r>
            <a:r>
              <a:rPr lang="en-US" b="1" dirty="0" err="1">
                <a:solidFill>
                  <a:srgbClr val="0070C0"/>
                </a:solidFill>
              </a:rPr>
              <a:t>dan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persediaan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bahan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baku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rgbClr val="0070C0"/>
                </a:solidFill>
              </a:rPr>
              <a:t>Penyajian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kelompok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persediaan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tersebut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neraca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berdasarkan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urutan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likuiditasnya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87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lazim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penyajian</a:t>
            </a:r>
            <a:r>
              <a:rPr lang="en-US" dirty="0"/>
              <a:t> </a:t>
            </a:r>
            <a:r>
              <a:rPr lang="en-US" dirty="0" err="1"/>
              <a:t>persediaan</a:t>
            </a:r>
            <a:r>
              <a:rPr lang="en-US" dirty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err="1" smtClean="0">
                <a:solidFill>
                  <a:srgbClr val="0070C0"/>
                </a:solidFill>
              </a:rPr>
              <a:t>Perjanjian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pembelian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harus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dijelaskan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dalam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laporan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keuangan</a:t>
            </a:r>
            <a:r>
              <a:rPr lang="en-US" b="1" dirty="0">
                <a:solidFill>
                  <a:srgbClr val="0070C0"/>
                </a:solidFill>
              </a:rPr>
              <a:t>, </a:t>
            </a:r>
            <a:r>
              <a:rPr lang="en-US" b="1" dirty="0" err="1">
                <a:solidFill>
                  <a:srgbClr val="0070C0"/>
                </a:solidFill>
              </a:rPr>
              <a:t>jika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jumlahnya</a:t>
            </a:r>
            <a:r>
              <a:rPr lang="en-US" b="1" dirty="0">
                <a:solidFill>
                  <a:srgbClr val="0070C0"/>
                </a:solidFill>
              </a:rPr>
              <a:t> material </a:t>
            </a:r>
            <a:r>
              <a:rPr lang="en-US" b="1" dirty="0" err="1">
                <a:solidFill>
                  <a:srgbClr val="0070C0"/>
                </a:solidFill>
              </a:rPr>
              <a:t>atau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bersifat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luar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biasa</a:t>
            </a:r>
            <a:endParaRPr lang="en-US" b="1" dirty="0">
              <a:solidFill>
                <a:srgbClr val="0070C0"/>
              </a:solidFill>
            </a:endParaRPr>
          </a:p>
          <a:p>
            <a:pPr lvl="0"/>
            <a:r>
              <a:rPr lang="en-US" b="1" dirty="0" err="1">
                <a:solidFill>
                  <a:srgbClr val="00B050"/>
                </a:solidFill>
              </a:rPr>
              <a:t>Cadangan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untuk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menghadapi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kemungkinan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turunnya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harga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setelah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tanggalneraca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harus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dibentuk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menyisihkan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sebagian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laba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ditahan</a:t>
            </a:r>
            <a:r>
              <a:rPr lang="en-US" b="1" dirty="0">
                <a:solidFill>
                  <a:srgbClr val="00B050"/>
                </a:solidFill>
              </a:rPr>
              <a:t>. </a:t>
            </a:r>
            <a:r>
              <a:rPr lang="en-US" b="1" dirty="0" err="1">
                <a:solidFill>
                  <a:srgbClr val="00B050"/>
                </a:solidFill>
              </a:rPr>
              <a:t>Cadangan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ini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tidak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boleh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dikurangkan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dari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namun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harus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disajikan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sebagai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pengurang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rekening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laba</a:t>
            </a:r>
            <a:r>
              <a:rPr lang="en-US" b="1" dirty="0">
                <a:solidFill>
                  <a:srgbClr val="00B050"/>
                </a:solidFill>
              </a:rPr>
              <a:t>  yang </a:t>
            </a:r>
            <a:r>
              <a:rPr lang="en-US" b="1" dirty="0" err="1">
                <a:solidFill>
                  <a:srgbClr val="00B050"/>
                </a:solidFill>
              </a:rPr>
              <a:t>ditahan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/>
              <a:t> 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Tujuan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pengujian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substantif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terhadap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/>
            </a:r>
            <a:br>
              <a:rPr lang="en-US" b="1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err="1" smtClean="0">
                <a:solidFill>
                  <a:srgbClr val="FF0000"/>
                </a:solidFill>
              </a:rPr>
              <a:t>Memperoleh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keyakinan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tentang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keandalan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catatan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akuntansi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yang </a:t>
            </a:r>
            <a:r>
              <a:rPr lang="en-US" b="1" dirty="0" err="1">
                <a:solidFill>
                  <a:srgbClr val="FF0000"/>
                </a:solidFill>
              </a:rPr>
              <a:t>bersangkutan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Membuktikan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eksistensi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err="1">
                <a:solidFill>
                  <a:srgbClr val="FF0000"/>
                </a:solidFill>
              </a:rPr>
              <a:t>dicantumkan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dalam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neraca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Membuktikan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pemilikan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klien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atas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dicantumkan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neraca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Membuktikan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ketepatan</a:t>
            </a:r>
            <a:r>
              <a:rPr lang="en-US" b="1" dirty="0">
                <a:solidFill>
                  <a:srgbClr val="FF0000"/>
                </a:solidFill>
              </a:rPr>
              <a:t> cutoff </a:t>
            </a:r>
            <a:r>
              <a:rPr lang="en-US" b="1" dirty="0" err="1">
                <a:solidFill>
                  <a:srgbClr val="FF0000"/>
                </a:solidFill>
              </a:rPr>
              <a:t>transaksi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bersangkutan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dengan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Membuktikan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kewajaran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penilain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> yang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dicantumkan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neraca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err="1">
                <a:solidFill>
                  <a:srgbClr val="FF0000"/>
                </a:solidFill>
              </a:rPr>
              <a:t>Membuktikan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kewajaran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penyajian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dalam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neraca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substantif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terhadap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Rekonsiliasi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Usut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saldo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tercantum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neraca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saldo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rekening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bersangkutan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besar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Hitung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kembali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saldo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rekening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besar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Usut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posting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pendebitan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pengkreditan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rekening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kedalam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jurnal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bersangkutan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Lakukan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rekonsiliasi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pembantu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dengan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rekening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kontrol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bersangkutan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dalam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buku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besar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4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substantif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terhadap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persediaan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lanjut</a:t>
            </a:r>
            <a:r>
              <a:rPr lang="en-US" b="1" dirty="0" smtClean="0">
                <a:solidFill>
                  <a:srgbClr val="FF0000"/>
                </a:solidFill>
              </a:rPr>
              <a:t>….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fontScale="925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Verifikasi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eksistensi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Periksa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instruksi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tertulis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mengenai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penghitungan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fisik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Lakukan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pengamatan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terhadap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penghitungan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fisik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dilakukan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oleh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klien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Kirimkan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surat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konfirmasi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persediaan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disimpan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digudang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luar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substantif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terhadap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persediaan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lanjut</a:t>
            </a:r>
            <a:r>
              <a:rPr lang="en-US" b="1" dirty="0" smtClean="0">
                <a:solidFill>
                  <a:srgbClr val="FF0000"/>
                </a:solidFill>
              </a:rPr>
              <a:t>…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</a:t>
            </a:r>
            <a:r>
              <a:rPr lang="en-US" b="1" dirty="0" err="1"/>
              <a:t>pemilikan</a:t>
            </a:r>
            <a:endParaRPr lang="en-US" b="1" dirty="0"/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Periksa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fokumen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pendukung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timbulnya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persediaan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Mintalah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informasi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mengenai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barang-barang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klien</a:t>
            </a:r>
            <a:r>
              <a:rPr lang="en-US" b="1" dirty="0">
                <a:solidFill>
                  <a:srgbClr val="7030A0"/>
                </a:solidFill>
              </a:rPr>
              <a:t> yang </a:t>
            </a:r>
            <a:r>
              <a:rPr lang="en-US" b="1" dirty="0" err="1">
                <a:solidFill>
                  <a:srgbClr val="7030A0"/>
                </a:solidFill>
              </a:rPr>
              <a:t>dijual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secara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konsinyasi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barang-barang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titipan</a:t>
            </a:r>
            <a:r>
              <a:rPr lang="en-US" b="1" dirty="0">
                <a:solidFill>
                  <a:srgbClr val="7030A0"/>
                </a:solidFill>
              </a:rPr>
              <a:t> yang </a:t>
            </a:r>
            <a:r>
              <a:rPr lang="en-US" b="1" dirty="0" err="1">
                <a:solidFill>
                  <a:srgbClr val="7030A0"/>
                </a:solidFill>
              </a:rPr>
              <a:t>ada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ditangan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klien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Mintalah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informasi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mengenai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persediaan</a:t>
            </a:r>
            <a:r>
              <a:rPr lang="en-US" b="1" dirty="0">
                <a:solidFill>
                  <a:srgbClr val="7030A0"/>
                </a:solidFill>
              </a:rPr>
              <a:t> yang </a:t>
            </a:r>
            <a:r>
              <a:rPr lang="en-US" b="1" dirty="0" err="1">
                <a:solidFill>
                  <a:srgbClr val="7030A0"/>
                </a:solidFill>
              </a:rPr>
              <a:t>dijadikan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jaminan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penarikan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utang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substantif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terhadap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err="1"/>
              <a:t>Verifikasi</a:t>
            </a:r>
            <a:r>
              <a:rPr lang="en-US" sz="3400" b="1" dirty="0"/>
              <a:t> Cutoff</a:t>
            </a:r>
          </a:p>
          <a:p>
            <a:pPr lvl="0"/>
            <a:r>
              <a:rPr lang="en-US" sz="2800" b="1" dirty="0" err="1">
                <a:solidFill>
                  <a:srgbClr val="C00000"/>
                </a:solidFill>
              </a:rPr>
              <a:t>Periksa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dokumen</a:t>
            </a:r>
            <a:r>
              <a:rPr lang="en-US" sz="2800" b="1" dirty="0">
                <a:solidFill>
                  <a:srgbClr val="C00000"/>
                </a:solidFill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</a:rPr>
              <a:t>mendukung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transaksi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pembelian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dalam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minggu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terakhir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tahun</a:t>
            </a:r>
            <a:r>
              <a:rPr lang="en-US" sz="2800" b="1" dirty="0">
                <a:solidFill>
                  <a:srgbClr val="C00000"/>
                </a:solidFill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</a:rPr>
              <a:t>diperiksan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minggu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pertama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setelah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tanggal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neraca</a:t>
            </a:r>
            <a:endParaRPr lang="en-US" sz="2800" b="1" dirty="0">
              <a:solidFill>
                <a:srgbClr val="C00000"/>
              </a:solidFill>
            </a:endParaRPr>
          </a:p>
          <a:p>
            <a:pPr lvl="0"/>
            <a:r>
              <a:rPr lang="en-US" sz="2800" b="1" dirty="0" err="1">
                <a:solidFill>
                  <a:srgbClr val="C00000"/>
                </a:solidFill>
              </a:rPr>
              <a:t>Periksa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dokumen</a:t>
            </a:r>
            <a:r>
              <a:rPr lang="en-US" sz="2800" b="1" dirty="0">
                <a:solidFill>
                  <a:srgbClr val="C00000"/>
                </a:solidFill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</a:rPr>
              <a:t>mendukung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berkurangnya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persediaan</a:t>
            </a:r>
            <a:r>
              <a:rPr lang="en-US" sz="2800" b="1" dirty="0">
                <a:solidFill>
                  <a:srgbClr val="C00000"/>
                </a:solidFill>
              </a:rPr>
              <a:t> ( </a:t>
            </a:r>
            <a:r>
              <a:rPr lang="en-US" sz="2800" b="1" dirty="0" err="1">
                <a:solidFill>
                  <a:srgbClr val="C00000"/>
                </a:solidFill>
              </a:rPr>
              <a:t>karena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transaksi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penjualan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atau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pemakian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sendiri</a:t>
            </a:r>
            <a:r>
              <a:rPr lang="en-US" sz="2800" b="1" dirty="0">
                <a:solidFill>
                  <a:srgbClr val="C00000"/>
                </a:solidFill>
              </a:rPr>
              <a:t>) </a:t>
            </a:r>
            <a:r>
              <a:rPr lang="en-US" sz="2800" b="1" dirty="0" err="1">
                <a:solidFill>
                  <a:srgbClr val="C00000"/>
                </a:solidFill>
              </a:rPr>
              <a:t>dalam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minggu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terakhir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tahun</a:t>
            </a:r>
            <a:r>
              <a:rPr lang="en-US" sz="2800" b="1" dirty="0">
                <a:solidFill>
                  <a:srgbClr val="C00000"/>
                </a:solidFill>
              </a:rPr>
              <a:t> yang </a:t>
            </a:r>
            <a:r>
              <a:rPr lang="en-US" sz="2800" b="1" dirty="0" err="1">
                <a:solidFill>
                  <a:srgbClr val="C00000"/>
                </a:solidFill>
              </a:rPr>
              <a:t>diperiksa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dan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minggu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pertama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seteleh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tanggal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neraca</a:t>
            </a:r>
            <a:endParaRPr lang="en-US" sz="2800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substantif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terhadap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Verifikasi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penilain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Penilain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informasi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mengenai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metode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penilaian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persediaan</a:t>
            </a:r>
            <a:r>
              <a:rPr lang="en-US" b="1" dirty="0">
                <a:solidFill>
                  <a:srgbClr val="7030A0"/>
                </a:solidFill>
              </a:rPr>
              <a:t> yang </a:t>
            </a:r>
            <a:r>
              <a:rPr lang="en-US" b="1" dirty="0" err="1">
                <a:solidFill>
                  <a:srgbClr val="7030A0"/>
                </a:solidFill>
              </a:rPr>
              <a:t>digunakan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oleh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klien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Periksa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kesesuaian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harga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pokok</a:t>
            </a:r>
            <a:r>
              <a:rPr lang="en-US" b="1" dirty="0">
                <a:solidFill>
                  <a:srgbClr val="7030A0"/>
                </a:solidFill>
              </a:rPr>
              <a:t> per </a:t>
            </a:r>
            <a:r>
              <a:rPr lang="en-US" b="1" dirty="0" err="1">
                <a:solidFill>
                  <a:srgbClr val="7030A0"/>
                </a:solidFill>
              </a:rPr>
              <a:t>satuan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persediaan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dengan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prinsip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akuntansi</a:t>
            </a:r>
            <a:r>
              <a:rPr lang="en-US" b="1" dirty="0">
                <a:solidFill>
                  <a:srgbClr val="7030A0"/>
                </a:solidFill>
              </a:rPr>
              <a:t> yang </a:t>
            </a:r>
            <a:r>
              <a:rPr lang="en-US" b="1" dirty="0" err="1">
                <a:solidFill>
                  <a:srgbClr val="7030A0"/>
                </a:solidFill>
              </a:rPr>
              <a:t>lazim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Periksa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catatan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pendukung</a:t>
            </a:r>
            <a:r>
              <a:rPr lang="en-US" b="1" dirty="0">
                <a:solidFill>
                  <a:srgbClr val="7030A0"/>
                </a:solidFill>
              </a:rPr>
              <a:t> yang </a:t>
            </a:r>
            <a:r>
              <a:rPr lang="en-US" b="1" dirty="0" err="1">
                <a:solidFill>
                  <a:srgbClr val="7030A0"/>
                </a:solidFill>
              </a:rPr>
              <a:t>bersangkutan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dengan</a:t>
            </a:r>
            <a:r>
              <a:rPr lang="en-US" b="1" dirty="0">
                <a:solidFill>
                  <a:srgbClr val="7030A0"/>
                </a:solidFill>
              </a:rPr>
              <a:t> data </a:t>
            </a:r>
            <a:r>
              <a:rPr lang="en-US" b="1" dirty="0" err="1">
                <a:solidFill>
                  <a:srgbClr val="7030A0"/>
                </a:solidFill>
              </a:rPr>
              <a:t>hrga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pokok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persatuan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persediaan</a:t>
            </a:r>
            <a:endParaRPr lang="en-US" b="1" dirty="0">
              <a:solidFill>
                <a:srgbClr val="7030A0"/>
              </a:solidFill>
            </a:endParaRPr>
          </a:p>
          <a:p>
            <a:pPr lvl="0"/>
            <a:r>
              <a:rPr lang="en-US" b="1" dirty="0" err="1">
                <a:solidFill>
                  <a:srgbClr val="7030A0"/>
                </a:solidFill>
              </a:rPr>
              <a:t>Bandingkan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laba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bruto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tahun</a:t>
            </a:r>
            <a:r>
              <a:rPr lang="en-US" b="1" dirty="0">
                <a:solidFill>
                  <a:srgbClr val="7030A0"/>
                </a:solidFill>
              </a:rPr>
              <a:t>  yang </a:t>
            </a:r>
            <a:r>
              <a:rPr lang="en-US" b="1" dirty="0" err="1">
                <a:solidFill>
                  <a:srgbClr val="7030A0"/>
                </a:solidFill>
              </a:rPr>
              <a:t>diperiksa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dengan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laba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kruto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tahun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sebelumnya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substantif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terhadap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Verifikasi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penilain</a:t>
            </a:r>
            <a:endParaRPr lang="en-US" b="1" dirty="0">
              <a:solidFill>
                <a:srgbClr val="FF0000"/>
              </a:solidFill>
            </a:endParaRPr>
          </a:p>
          <a:p>
            <a:pPr lvl="0"/>
            <a:r>
              <a:rPr lang="en-US" b="1" dirty="0" err="1" smtClean="0">
                <a:solidFill>
                  <a:srgbClr val="00B050"/>
                </a:solidFill>
              </a:rPr>
              <a:t>Lakukan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pengamatan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terhadap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unsur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rusak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err="1">
                <a:solidFill>
                  <a:srgbClr val="00B050"/>
                </a:solidFill>
              </a:rPr>
              <a:t>Hitung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tingkat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perputaran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bandingkan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dengan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tingkat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perputaran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tahun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sebelumnya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>
                <a:solidFill>
                  <a:srgbClr val="00B050"/>
                </a:solidFill>
              </a:rPr>
              <a:t>Amati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yang </a:t>
            </a:r>
            <a:r>
              <a:rPr lang="en-US" b="1" dirty="0" err="1">
                <a:solidFill>
                  <a:srgbClr val="00B050"/>
                </a:solidFill>
              </a:rPr>
              <a:t>lambat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pemakaiannya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atau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penjualannya</a:t>
            </a:r>
            <a:endParaRPr lang="en-US" b="1" dirty="0">
              <a:solidFill>
                <a:srgbClr val="00B050"/>
              </a:solidFill>
            </a:endParaRPr>
          </a:p>
          <a:p>
            <a:pPr lvl="0"/>
            <a:r>
              <a:rPr lang="en-US" b="1" dirty="0" err="1">
                <a:solidFill>
                  <a:srgbClr val="00B050"/>
                </a:solidFill>
              </a:rPr>
              <a:t>Mintalah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surat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representasi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persediaan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dari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klien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IKHTISAR PROSES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FASE 1 :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MERENCANAKAN &amp; MERANCANG SUATU PENDEKATAN AUDIT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FASE 2 :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MELAKUKAN PENGUJIAN ATAS PENGENDALIAN &amp; PENGUJIAN SUBSTANTIF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FASE 3 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MELAKUKAN PROSEDUR ANALITIS &amp; PENGUJIAN TERPERINCI</a:t>
            </a:r>
          </a:p>
          <a:p>
            <a:pPr algn="ctr"/>
            <a:r>
              <a:rPr lang="en-US" b="1" dirty="0" smtClean="0">
                <a:solidFill>
                  <a:srgbClr val="92D050"/>
                </a:solidFill>
              </a:rPr>
              <a:t>FASE 4 &amp; 5 :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MENYELESAIKAN AUDIT &amp; MENERBITKAN LHP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Program </a:t>
            </a:r>
            <a:r>
              <a:rPr lang="en-US" b="1" dirty="0" err="1">
                <a:solidFill>
                  <a:srgbClr val="FF0000"/>
                </a:solidFill>
              </a:rPr>
              <a:t>pengujian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substantif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terhadap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persediaan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7" y="1722438"/>
            <a:ext cx="4802695" cy="639762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Prosedur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Pemeriksaan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831672" cy="3687762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Verifikasi</a:t>
            </a:r>
            <a:r>
              <a:rPr lang="en-US" b="1" dirty="0"/>
              <a:t> </a:t>
            </a:r>
            <a:r>
              <a:rPr lang="en-US" b="1" dirty="0" err="1"/>
              <a:t>penyajian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neraca</a:t>
            </a:r>
            <a:endParaRPr lang="en-US" b="1" dirty="0"/>
          </a:p>
          <a:p>
            <a:pPr lvl="0"/>
            <a:r>
              <a:rPr lang="en-US" b="1" dirty="0" err="1"/>
              <a:t>Periksa</a:t>
            </a:r>
            <a:r>
              <a:rPr lang="en-US" b="1" dirty="0"/>
              <a:t> </a:t>
            </a:r>
            <a:r>
              <a:rPr lang="en-US" b="1" dirty="0" err="1"/>
              <a:t>kalsifikasi</a:t>
            </a:r>
            <a:r>
              <a:rPr lang="en-US" b="1" dirty="0"/>
              <a:t> </a:t>
            </a:r>
            <a:r>
              <a:rPr lang="en-US" b="1" dirty="0" err="1"/>
              <a:t>persediaan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/>
              <a:t>neraca</a:t>
            </a:r>
            <a:endParaRPr lang="en-US" b="1" dirty="0"/>
          </a:p>
          <a:p>
            <a:pPr lvl="0"/>
            <a:r>
              <a:rPr lang="en-US" b="1" dirty="0" err="1"/>
              <a:t>Periksa</a:t>
            </a:r>
            <a:r>
              <a:rPr lang="en-US" b="1" dirty="0"/>
              <a:t> </a:t>
            </a:r>
            <a:r>
              <a:rPr lang="en-US" b="1" dirty="0" err="1"/>
              <a:t>penjelasan</a:t>
            </a:r>
            <a:r>
              <a:rPr lang="en-US" b="1" dirty="0"/>
              <a:t> yang </a:t>
            </a:r>
            <a:r>
              <a:rPr lang="en-US" b="1" dirty="0" smtClean="0"/>
              <a:t>	</a:t>
            </a:r>
            <a:r>
              <a:rPr lang="en-US" b="1" dirty="0" err="1" smtClean="0"/>
              <a:t>bersangkutan</a:t>
            </a:r>
            <a:r>
              <a:rPr lang="en-US" b="1" dirty="0" smtClean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smtClean="0"/>
              <a:t>	</a:t>
            </a:r>
            <a:r>
              <a:rPr lang="en-US" b="1" dirty="0" err="1" smtClean="0"/>
              <a:t>persediaan</a:t>
            </a:r>
            <a:endParaRPr lang="en-US" b="1" dirty="0"/>
          </a:p>
          <a:p>
            <a:pPr marL="11430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err="1"/>
              <a:t>Lakukan</a:t>
            </a:r>
            <a:r>
              <a:rPr lang="en-US" b="1" dirty="0"/>
              <a:t> analytical review </a:t>
            </a:r>
            <a:r>
              <a:rPr lang="en-US" b="1" dirty="0" smtClean="0"/>
              <a:t>	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/>
              <a:t>persediaan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722438"/>
            <a:ext cx="3200400" cy="639762"/>
          </a:xfrm>
        </p:spPr>
        <p:txBody>
          <a:bodyPr/>
          <a:lstStyle/>
          <a:p>
            <a:pPr algn="l"/>
            <a:r>
              <a:rPr lang="en-US" sz="1800" dirty="0" smtClean="0">
                <a:solidFill>
                  <a:srgbClr val="0070C0"/>
                </a:solidFill>
              </a:rPr>
              <a:t>     </a:t>
            </a:r>
            <a:r>
              <a:rPr lang="en-US" sz="1400" dirty="0" smtClean="0">
                <a:solidFill>
                  <a:srgbClr val="0070C0"/>
                </a:solidFill>
              </a:rPr>
              <a:t>Index        </a:t>
            </a:r>
            <a:r>
              <a:rPr lang="en-US" sz="1400" dirty="0" err="1" smtClean="0">
                <a:solidFill>
                  <a:srgbClr val="0070C0"/>
                </a:solidFill>
              </a:rPr>
              <a:t>Tgl</a:t>
            </a:r>
            <a:r>
              <a:rPr lang="en-US" sz="1400" dirty="0" smtClean="0">
                <a:solidFill>
                  <a:srgbClr val="0070C0"/>
                </a:solidFill>
              </a:rPr>
              <a:t>               </a:t>
            </a:r>
            <a:r>
              <a:rPr lang="en-US" sz="1400" dirty="0" err="1" smtClean="0">
                <a:solidFill>
                  <a:srgbClr val="0070C0"/>
                </a:solidFill>
              </a:rPr>
              <a:t>Pelaks</a:t>
            </a:r>
            <a:endParaRPr lang="en-US" sz="1400" dirty="0" smtClean="0">
              <a:solidFill>
                <a:srgbClr val="0070C0"/>
              </a:solidFill>
            </a:endParaRP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      KKP      </a:t>
            </a:r>
            <a:r>
              <a:rPr lang="en-US" sz="1400" dirty="0" err="1" smtClean="0">
                <a:solidFill>
                  <a:srgbClr val="0070C0"/>
                </a:solidFill>
              </a:rPr>
              <a:t>Pelaksan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2438400"/>
            <a:ext cx="3124200" cy="368776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562600" y="2438400"/>
            <a:ext cx="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53200" y="24384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543800" y="2438400"/>
            <a:ext cx="76200" cy="37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65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PENJELASAN </a:t>
            </a:r>
            <a:r>
              <a:rPr lang="en-US" dirty="0" err="1" smtClean="0"/>
              <a:t>Ikhtisar</a:t>
            </a:r>
            <a:r>
              <a:rPr lang="en-US" dirty="0" smtClean="0"/>
              <a:t> proses audit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FASE 1: MERENCANAKAN &amp; MERANCANG SUATU PENDEKATAN SUATU AUDIT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27432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000" b="1" dirty="0" err="1" smtClean="0"/>
              <a:t>Menerima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klien</a:t>
            </a:r>
            <a:r>
              <a:rPr lang="en-US" sz="2000" b="1" dirty="0" smtClean="0"/>
              <a:t> &amp; </a:t>
            </a:r>
            <a:r>
              <a:rPr lang="en-US" sz="2000" b="1" dirty="0" err="1" smtClean="0"/>
              <a:t>melaksanakan</a:t>
            </a:r>
            <a:r>
              <a:rPr lang="en-US" sz="2000" b="1" dirty="0" smtClean="0"/>
              <a:t> </a:t>
            </a:r>
          </a:p>
          <a:p>
            <a:pPr algn="ctr"/>
            <a:r>
              <a:rPr lang="en-US" sz="2000" b="1" dirty="0" err="1" smtClean="0"/>
              <a:t>perencanaan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awal</a:t>
            </a:r>
            <a:endParaRPr lang="en-US" sz="2000" b="1" dirty="0" smtClean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581400"/>
            <a:ext cx="480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92D050"/>
                </a:solidFill>
              </a:rPr>
              <a:t>Memahami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bisnis</a:t>
            </a:r>
            <a:r>
              <a:rPr lang="en-US" sz="2400" b="1" dirty="0" smtClean="0">
                <a:solidFill>
                  <a:srgbClr val="92D050"/>
                </a:solidFill>
              </a:rPr>
              <a:t> &amp; </a:t>
            </a:r>
            <a:r>
              <a:rPr lang="en-US" sz="2400" b="1" dirty="0" err="1" smtClean="0">
                <a:solidFill>
                  <a:srgbClr val="92D050"/>
                </a:solidFill>
              </a:rPr>
              <a:t>industri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klien</a:t>
            </a:r>
            <a:endParaRPr lang="en-US" sz="2400" b="1" dirty="0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495800"/>
            <a:ext cx="4648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Menilai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risiko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bisnis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klien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5410200"/>
            <a:ext cx="4953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Melakukan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prosedur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analitis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pendahuluan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8114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Proses audit  </a:t>
            </a:r>
            <a:r>
              <a:rPr lang="en-US" sz="1800" dirty="0" err="1" smtClean="0"/>
              <a:t>Lanjutan</a:t>
            </a:r>
            <a:r>
              <a:rPr lang="en-US" sz="1800" dirty="0" smtClean="0"/>
              <a:t>…..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76400" y="22098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</a:rPr>
              <a:t>Menetapkan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materialitas</a:t>
            </a:r>
            <a:r>
              <a:rPr lang="en-US" sz="2000" b="1" dirty="0" smtClean="0">
                <a:solidFill>
                  <a:srgbClr val="FFFF00"/>
                </a:solidFill>
              </a:rPr>
              <a:t> &amp; </a:t>
            </a:r>
            <a:r>
              <a:rPr lang="en-US" sz="2000" b="1" dirty="0" err="1" smtClean="0">
                <a:solidFill>
                  <a:srgbClr val="FFFF00"/>
                </a:solidFill>
              </a:rPr>
              <a:t>menilai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risiko</a:t>
            </a:r>
            <a:r>
              <a:rPr lang="en-US" sz="2000" b="1" dirty="0" smtClean="0">
                <a:solidFill>
                  <a:srgbClr val="FFFF00"/>
                </a:solidFill>
              </a:rPr>
              <a:t> audit </a:t>
            </a:r>
            <a:r>
              <a:rPr lang="en-US" sz="2000" b="1" dirty="0" err="1" smtClean="0">
                <a:solidFill>
                  <a:srgbClr val="FFFF00"/>
                </a:solidFill>
              </a:rPr>
              <a:t>yg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dapat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diterima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serta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risiko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</a:rPr>
              <a:t>bawaan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124200"/>
            <a:ext cx="5638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Memahami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pengendalian</a:t>
            </a:r>
            <a:r>
              <a:rPr lang="en-US" sz="2400" b="1" dirty="0" smtClean="0"/>
              <a:t> intern &amp; </a:t>
            </a:r>
            <a:r>
              <a:rPr lang="en-US" sz="2400" b="1" dirty="0" err="1" smtClean="0"/>
              <a:t>menilai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risiko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pengendalian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676400" y="4038600"/>
            <a:ext cx="563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Mendapatkan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informasi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untuk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menilai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risiko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kecurangan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5029200"/>
            <a:ext cx="5638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Mengembangkan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rencana</a:t>
            </a:r>
            <a:r>
              <a:rPr lang="en-US" sz="2400" b="1" dirty="0" smtClean="0"/>
              <a:t> &amp; program audit </a:t>
            </a:r>
            <a:r>
              <a:rPr lang="en-US" sz="2400" b="1" dirty="0" err="1" smtClean="0"/>
              <a:t>secara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keseluruhan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8619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2331</Words>
  <Application>Microsoft Office PowerPoint</Application>
  <PresentationFormat>On-screen Show (4:3)</PresentationFormat>
  <Paragraphs>658</Paragraphs>
  <Slides>70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Garamond</vt:lpstr>
      <vt:lpstr>Times New Roman</vt:lpstr>
      <vt:lpstr>Organic</vt:lpstr>
      <vt:lpstr>MODUL Pemeriksaan Akuntansi 2</vt:lpstr>
      <vt:lpstr>PowerPoint Presentation</vt:lpstr>
      <vt:lpstr>PowerPoint Presentation</vt:lpstr>
      <vt:lpstr>PowerPoint Presentation</vt:lpstr>
      <vt:lpstr>PowerPoint Presentation</vt:lpstr>
      <vt:lpstr> literatur :</vt:lpstr>
      <vt:lpstr>IKHTISAR PROSES AUDIT</vt:lpstr>
      <vt:lpstr>PENJELASAN Ikhtisar proses audit :</vt:lpstr>
      <vt:lpstr>Proses audit  Lanjutan…..</vt:lpstr>
      <vt:lpstr>Proses audit lanjutan ……..</vt:lpstr>
      <vt:lpstr>Proses audit lanjutan ……</vt:lpstr>
      <vt:lpstr>proses audit lanjut………</vt:lpstr>
      <vt:lpstr> AWAL PEMERIKSAAN AKUNTAN </vt:lpstr>
      <vt:lpstr> AWAL PEMERIKSAAN AKUNTAN lanjutan ………  </vt:lpstr>
      <vt:lpstr> AWAL PEMERIKSAAN AKUNTAN lanjutan ……… </vt:lpstr>
      <vt:lpstr> AWAL PEMERIKSAAN AKUNTAN lanjutan ……. </vt:lpstr>
      <vt:lpstr> AWAL PEMERIKSAAN AKUNTAN lanjutan ……………. </vt:lpstr>
      <vt:lpstr> AWAL PEMERIKSAAN AKUNTAN lanjutan ……. </vt:lpstr>
      <vt:lpstr>TEKNIK PEMERIKSAAN AKUNTAN </vt:lpstr>
      <vt:lpstr>Unsur-unsur sistem akuntansi &amp; Pengendalian Intern</vt:lpstr>
      <vt:lpstr>Ada beberapa siklus kegiatan : </vt:lpstr>
      <vt:lpstr>Contoh Kuesioner SPI  Organisani : </vt:lpstr>
      <vt:lpstr>SISTEM OTORISASI &amp; PROSEDUR  PENCATATAN </vt:lpstr>
      <vt:lpstr>SISTEM OTORISASI &amp; PROSEDUR  PENCATATAN lanjutan…….. </vt:lpstr>
      <vt:lpstr>PRAKTEK YANG SEHAT </vt:lpstr>
      <vt:lpstr>PRAKTEK YANG SEHAT lanjutan ….. </vt:lpstr>
      <vt:lpstr>  PENGUJIAN KEPATUHAN  THD. SIKLUS PENDAPATAN </vt:lpstr>
      <vt:lpstr>  PENGUJIAN KEPATUHAN  THD. SIKLUS PENDAPATAN lanjutan ……….. </vt:lpstr>
      <vt:lpstr>kerangka perencanaan program pengujian kepatuhan terhadap Siklus Pendapatan. </vt:lpstr>
      <vt:lpstr>Sistem penjualan kredit, yang terdiri dari berbagai prosedur : </vt:lpstr>
      <vt:lpstr>Sistem penjualan tunai, yang terdiri dari berbagai prosedur : </vt:lpstr>
      <vt:lpstr>Sistem retur penjualan,  yang terdiri dari prosedur </vt:lpstr>
      <vt:lpstr>Sistem penghapusan piutang, y ang terdiri dari prosedur : </vt:lpstr>
      <vt:lpstr> Unit organisasi yang terkait   </vt:lpstr>
      <vt:lpstr>D o k u m e n </vt:lpstr>
      <vt:lpstr>CATATAN AKUNTANSI</vt:lpstr>
      <vt:lpstr> PENGUJIAN SUBSTANTIF TERHADAP PIUTANG </vt:lpstr>
      <vt:lpstr> Tujuan pengujian substantif terhadap kas </vt:lpstr>
      <vt:lpstr>KERANGKA TUJUAN PEMERIKSAAN  DALAM PENGUJIAN SUBSTANTIF </vt:lpstr>
      <vt:lpstr>Program pengujian substantif terhadap piutang </vt:lpstr>
      <vt:lpstr>Program pengujian substantif terhadap piutang lanjutan… </vt:lpstr>
      <vt:lpstr>Program pengujian substantif terhadap piutang lanjutan….. </vt:lpstr>
      <vt:lpstr>Program pengujian substantif terhadap piutang lanjutan….. </vt:lpstr>
      <vt:lpstr>Program pengujian substantif terhadap piutang lanjutan….. </vt:lpstr>
      <vt:lpstr>Program pengujian substantif terhadap piutang lanjutan….. </vt:lpstr>
      <vt:lpstr>PowerPoint Presentation</vt:lpstr>
      <vt:lpstr> konfirmasi piutang terdapat dua metode yang dapat dilakukan oleh akuntan : </vt:lpstr>
      <vt:lpstr>konfirmasi piutang terdapat dua metode yang dapat dilakukan oleh akuntan   lanjutan ………. </vt:lpstr>
      <vt:lpstr>  PENGUJIAN KEPATUHAN THD. SIKLUS PEMBELIAN   </vt:lpstr>
      <vt:lpstr>  lanjutan PENGUJIAN KEPATUHAN  SIKLUS PEMBELIAN……..   </vt:lpstr>
      <vt:lpstr>kerangka perencanaan program pengujian kepatuhan terhadap Siklus Pembelian </vt:lpstr>
      <vt:lpstr>Sistem pembelian  (lokal dan impor) </vt:lpstr>
      <vt:lpstr>Sistem retur pembelian </vt:lpstr>
      <vt:lpstr>Organisasi yang terkait </vt:lpstr>
      <vt:lpstr>DOKUMEN</vt:lpstr>
      <vt:lpstr>Catatan Akuntansi </vt:lpstr>
      <vt:lpstr>PENGUJIAN SUBSTANTIF TERHADAP PERSEDIAAN   </vt:lpstr>
      <vt:lpstr>PENGUJIAN SUBSTANTIF TERHADAP PERSEDIAAN LANJUTAN……..   </vt:lpstr>
      <vt:lpstr>Prinsip akuntansi yang lazim dalam penyajian persediaan LANJUTAN ……..</vt:lpstr>
      <vt:lpstr>Prinsip akuntansi yang lazim dalam penyajian persediaan lanjutan……..</vt:lpstr>
      <vt:lpstr>Prinsip akuntansi yang lazim dalam penyajian persediaan lanjutan …………</vt:lpstr>
      <vt:lpstr>Prinsip akuntansi yang lazim dalam penyajian persediaan lanjutan………</vt:lpstr>
      <vt:lpstr>Tujuan pengujian substantif terhadap persediaan </vt:lpstr>
      <vt:lpstr>Program pengujian substantif terhadap persediaan </vt:lpstr>
      <vt:lpstr>Program pengujian substantif terhadap persediaan lanjut…. </vt:lpstr>
      <vt:lpstr>Program pengujian substantif terhadap persediaan lanjut… </vt:lpstr>
      <vt:lpstr>Program pengujian substantif terhadap persediaan </vt:lpstr>
      <vt:lpstr>Program pengujian substantif terhadap persediaan </vt:lpstr>
      <vt:lpstr>Program pengujian substantif terhadap persediaan </vt:lpstr>
      <vt:lpstr>Program pengujian substantif terhadap persediaan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 (dalam satu semester)</dc:title>
  <dc:creator>anik</dc:creator>
  <cp:lastModifiedBy>Limitless</cp:lastModifiedBy>
  <cp:revision>43</cp:revision>
  <dcterms:created xsi:type="dcterms:W3CDTF">2013-09-17T00:12:41Z</dcterms:created>
  <dcterms:modified xsi:type="dcterms:W3CDTF">2014-09-19T13:25:54Z</dcterms:modified>
</cp:coreProperties>
</file>